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52" r:id="rId1"/>
  </p:sldMasterIdLst>
  <p:notesMasterIdLst>
    <p:notesMasterId r:id="rId42"/>
  </p:notesMasterIdLst>
  <p:handoutMasterIdLst>
    <p:handoutMasterId r:id="rId43"/>
  </p:handoutMasterIdLst>
  <p:sldIdLst>
    <p:sldId id="589" r:id="rId2"/>
    <p:sldId id="622" r:id="rId3"/>
    <p:sldId id="623" r:id="rId4"/>
    <p:sldId id="624" r:id="rId5"/>
    <p:sldId id="628" r:id="rId6"/>
    <p:sldId id="629" r:id="rId7"/>
    <p:sldId id="630" r:id="rId8"/>
    <p:sldId id="631" r:id="rId9"/>
    <p:sldId id="632" r:id="rId10"/>
    <p:sldId id="633" r:id="rId11"/>
    <p:sldId id="634" r:id="rId12"/>
    <p:sldId id="635" r:id="rId13"/>
    <p:sldId id="636" r:id="rId14"/>
    <p:sldId id="627" r:id="rId15"/>
    <p:sldId id="625" r:id="rId16"/>
    <p:sldId id="626" r:id="rId17"/>
    <p:sldId id="638" r:id="rId18"/>
    <p:sldId id="645" r:id="rId19"/>
    <p:sldId id="646" r:id="rId20"/>
    <p:sldId id="651" r:id="rId21"/>
    <p:sldId id="649" r:id="rId22"/>
    <p:sldId id="650" r:id="rId23"/>
    <p:sldId id="652" r:id="rId24"/>
    <p:sldId id="643" r:id="rId25"/>
    <p:sldId id="640" r:id="rId26"/>
    <p:sldId id="637" r:id="rId27"/>
    <p:sldId id="610" r:id="rId28"/>
    <p:sldId id="612" r:id="rId29"/>
    <p:sldId id="614" r:id="rId30"/>
    <p:sldId id="653" r:id="rId31"/>
    <p:sldId id="590" r:id="rId32"/>
    <p:sldId id="607" r:id="rId33"/>
    <p:sldId id="618" r:id="rId34"/>
    <p:sldId id="615" r:id="rId35"/>
    <p:sldId id="587" r:id="rId36"/>
    <p:sldId id="616" r:id="rId37"/>
    <p:sldId id="617" r:id="rId38"/>
    <p:sldId id="621" r:id="rId39"/>
    <p:sldId id="608" r:id="rId40"/>
    <p:sldId id="609" r:id="rId41"/>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196">
          <p15:clr>
            <a:srgbClr val="A4A3A4"/>
          </p15:clr>
        </p15:guide>
        <p15:guide id="11" pos="1552">
          <p15:clr>
            <a:srgbClr val="A4A3A4"/>
          </p15:clr>
        </p15:guide>
        <p15:guide id="12" pos="4879">
          <p15:clr>
            <a:srgbClr val="A4A3A4"/>
          </p15:clr>
        </p15:guide>
        <p15:guide id="13" pos="5556">
          <p15:clr>
            <a:srgbClr val="A4A3A4"/>
          </p15:clr>
        </p15:guide>
        <p15:guide id="14" pos="2235">
          <p15:clr>
            <a:srgbClr val="A4A3A4"/>
          </p15:clr>
        </p15:guide>
        <p15:guide id="15" pos="874">
          <p15:clr>
            <a:srgbClr val="A4A3A4"/>
          </p15:clr>
        </p15:guide>
      </p15:sldGuideLst>
    </p:ext>
    <p:ext uri="{2D200454-40CA-4A62-9FC3-DE9A4176ACB9}">
      <p15:notesGuideLst xmlns:p15="http://schemas.microsoft.com/office/powerpoint/2012/main">
        <p15:guide id="1" orient="horz" pos="4525">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000"/>
    <a:srgbClr val="00B5E2"/>
    <a:srgbClr val="00205B"/>
    <a:srgbClr val="C5B9AC"/>
    <a:srgbClr val="CB333B"/>
    <a:srgbClr val="FEDB00"/>
    <a:srgbClr val="968C83"/>
    <a:srgbClr val="99C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0299" autoAdjust="0"/>
  </p:normalViewPr>
  <p:slideViewPr>
    <p:cSldViewPr snapToGrid="0">
      <p:cViewPr varScale="1">
        <p:scale>
          <a:sx n="69" d="100"/>
          <a:sy n="69" d="100"/>
        </p:scale>
        <p:origin x="48" y="138"/>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5430"/>
    </p:cViewPr>
  </p:sorterViewPr>
  <p:notesViewPr>
    <p:cSldViewPr snapToGrid="0">
      <p:cViewPr varScale="1">
        <p:scale>
          <a:sx n="82" d="100"/>
          <a:sy n="82" d="100"/>
        </p:scale>
        <p:origin x="-3954" y="-78"/>
      </p:cViewPr>
      <p:guideLst>
        <p:guide orient="horz" pos="4525"/>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extLst>
      <p:ext uri="{BB962C8B-B14F-4D97-AF65-F5344CB8AC3E}">
        <p14:creationId xmlns:p14="http://schemas.microsoft.com/office/powerpoint/2010/main" val="60936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extLst>
      <p:ext uri="{BB962C8B-B14F-4D97-AF65-F5344CB8AC3E}">
        <p14:creationId xmlns:p14="http://schemas.microsoft.com/office/powerpoint/2010/main" val="398041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de-DE" dirty="0" smtClean="0"/>
          </a:p>
        </p:txBody>
      </p:sp>
    </p:spTree>
    <p:extLst>
      <p:ext uri="{BB962C8B-B14F-4D97-AF65-F5344CB8AC3E}">
        <p14:creationId xmlns:p14="http://schemas.microsoft.com/office/powerpoint/2010/main" val="390220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11</a:t>
            </a:fld>
            <a:endParaRPr lang="de-DE" smtClean="0"/>
          </a:p>
        </p:txBody>
      </p:sp>
    </p:spTree>
    <p:extLst>
      <p:ext uri="{BB962C8B-B14F-4D97-AF65-F5344CB8AC3E}">
        <p14:creationId xmlns:p14="http://schemas.microsoft.com/office/powerpoint/2010/main" val="831382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12</a:t>
            </a:fld>
            <a:endParaRPr lang="de-DE" smtClean="0"/>
          </a:p>
        </p:txBody>
      </p:sp>
    </p:spTree>
    <p:extLst>
      <p:ext uri="{BB962C8B-B14F-4D97-AF65-F5344CB8AC3E}">
        <p14:creationId xmlns:p14="http://schemas.microsoft.com/office/powerpoint/2010/main" val="406518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13</a:t>
            </a:fld>
            <a:endParaRPr lang="de-DE" smtClean="0"/>
          </a:p>
        </p:txBody>
      </p:sp>
    </p:spTree>
    <p:extLst>
      <p:ext uri="{BB962C8B-B14F-4D97-AF65-F5344CB8AC3E}">
        <p14:creationId xmlns:p14="http://schemas.microsoft.com/office/powerpoint/2010/main" val="2703307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17</a:t>
            </a:fld>
            <a:endParaRPr lang="de-DE" smtClean="0"/>
          </a:p>
        </p:txBody>
      </p:sp>
    </p:spTree>
    <p:extLst>
      <p:ext uri="{BB962C8B-B14F-4D97-AF65-F5344CB8AC3E}">
        <p14:creationId xmlns:p14="http://schemas.microsoft.com/office/powerpoint/2010/main" val="120692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24</a:t>
            </a:fld>
            <a:endParaRPr lang="de-DE"/>
          </a:p>
        </p:txBody>
      </p:sp>
    </p:spTree>
    <p:extLst>
      <p:ext uri="{BB962C8B-B14F-4D97-AF65-F5344CB8AC3E}">
        <p14:creationId xmlns:p14="http://schemas.microsoft.com/office/powerpoint/2010/main" val="98377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26</a:t>
            </a:fld>
            <a:endParaRPr lang="de-DE" smtClean="0"/>
          </a:p>
        </p:txBody>
      </p:sp>
    </p:spTree>
    <p:extLst>
      <p:ext uri="{BB962C8B-B14F-4D97-AF65-F5344CB8AC3E}">
        <p14:creationId xmlns:p14="http://schemas.microsoft.com/office/powerpoint/2010/main" val="1822110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dirty="0"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solidFill>
                  <a:srgbClr val="000000"/>
                </a:solidFill>
              </a:rPr>
              <a:pPr defTabSz="1333500"/>
              <a:t>28</a:t>
            </a:fld>
            <a:endParaRPr lang="de-DE" smtClean="0">
              <a:solidFill>
                <a:srgbClr val="000000"/>
              </a:solidFill>
            </a:endParaRPr>
          </a:p>
        </p:txBody>
      </p:sp>
      <p:sp>
        <p:nvSpPr>
          <p:cNvPr id="2" name="Footer Placeholder 1"/>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3153607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z="1200" kern="1200" baseline="0" dirty="0" smtClean="0">
              <a:solidFill>
                <a:schemeClr val="tx1"/>
              </a:solidFill>
              <a:latin typeface="Times New Roman" pitchFamily="18" charset="0"/>
              <a:ea typeface="+mn-ea"/>
              <a:cs typeface="+mn-cs"/>
            </a:endParaRPr>
          </a:p>
        </p:txBody>
      </p:sp>
      <p:sp>
        <p:nvSpPr>
          <p:cNvPr id="214020" name="Slide Number Placeholder 3"/>
          <p:cNvSpPr>
            <a:spLocks noGrp="1"/>
          </p:cNvSpPr>
          <p:nvPr>
            <p:ph type="sldNum" sz="quarter" idx="5"/>
          </p:nvPr>
        </p:nvSpPr>
        <p:spPr>
          <a:noFill/>
        </p:spPr>
        <p:txBody>
          <a:bodyPr/>
          <a:lstStyle/>
          <a:p>
            <a:pPr defTabSz="1333266"/>
            <a:fld id="{A1F0CEA1-E696-42A4-B3CF-E6074414E57E}" type="slidenum">
              <a:rPr lang="de-DE" smtClean="0"/>
              <a:pPr defTabSz="1333266"/>
              <a:t>29</a:t>
            </a:fld>
            <a:endParaRPr lang="de-DE" dirty="0" smtClean="0"/>
          </a:p>
        </p:txBody>
      </p:sp>
    </p:spTree>
    <p:extLst>
      <p:ext uri="{BB962C8B-B14F-4D97-AF65-F5344CB8AC3E}">
        <p14:creationId xmlns:p14="http://schemas.microsoft.com/office/powerpoint/2010/main" val="165121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35</a:t>
            </a:fld>
            <a:endParaRPr lang="de-DE" smtClean="0"/>
          </a:p>
        </p:txBody>
      </p:sp>
    </p:spTree>
    <p:extLst>
      <p:ext uri="{BB962C8B-B14F-4D97-AF65-F5344CB8AC3E}">
        <p14:creationId xmlns:p14="http://schemas.microsoft.com/office/powerpoint/2010/main" val="41296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38</a:t>
            </a:fld>
            <a:endParaRPr lang="de-DE" smtClean="0"/>
          </a:p>
        </p:txBody>
      </p:sp>
    </p:spTree>
    <p:extLst>
      <p:ext uri="{BB962C8B-B14F-4D97-AF65-F5344CB8AC3E}">
        <p14:creationId xmlns:p14="http://schemas.microsoft.com/office/powerpoint/2010/main" val="251996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smtClean="0"/>
          </a:p>
        </p:txBody>
      </p:sp>
      <p:sp>
        <p:nvSpPr>
          <p:cNvPr id="26628" name="Slide Number Placeholder 3"/>
          <p:cNvSpPr>
            <a:spLocks noGrp="1"/>
          </p:cNvSpPr>
          <p:nvPr>
            <p:ph type="sldNum" sz="quarter" idx="5"/>
          </p:nvPr>
        </p:nvSpPr>
        <p:spPr>
          <a:noFill/>
        </p:spPr>
        <p:txBody>
          <a:bodyPr/>
          <a:lstStyle/>
          <a:p>
            <a:fld id="{BC23F1D2-706E-493E-8C6A-1D419B582AA5}" type="slidenum">
              <a:rPr lang="de-DE" smtClean="0"/>
              <a:pPr/>
              <a:t>3</a:t>
            </a:fld>
            <a:endParaRPr lang="de-DE" smtClean="0"/>
          </a:p>
        </p:txBody>
      </p:sp>
    </p:spTree>
    <p:extLst>
      <p:ext uri="{BB962C8B-B14F-4D97-AF65-F5344CB8AC3E}">
        <p14:creationId xmlns:p14="http://schemas.microsoft.com/office/powerpoint/2010/main" val="2170793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39</a:t>
            </a:fld>
            <a:endParaRPr lang="de-DE"/>
          </a:p>
        </p:txBody>
      </p:sp>
    </p:spTree>
    <p:extLst>
      <p:ext uri="{BB962C8B-B14F-4D97-AF65-F5344CB8AC3E}">
        <p14:creationId xmlns:p14="http://schemas.microsoft.com/office/powerpoint/2010/main" val="4224260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40</a:t>
            </a:fld>
            <a:endParaRPr lang="de-DE"/>
          </a:p>
        </p:txBody>
      </p:sp>
    </p:spTree>
    <p:extLst>
      <p:ext uri="{BB962C8B-B14F-4D97-AF65-F5344CB8AC3E}">
        <p14:creationId xmlns:p14="http://schemas.microsoft.com/office/powerpoint/2010/main" val="338397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dirty="0" smtClean="0"/>
          </a:p>
        </p:txBody>
      </p:sp>
      <p:sp>
        <p:nvSpPr>
          <p:cNvPr id="207876" name="Slide Number Placeholder 3"/>
          <p:cNvSpPr>
            <a:spLocks noGrp="1"/>
          </p:cNvSpPr>
          <p:nvPr>
            <p:ph type="sldNum" sz="quarter" idx="5"/>
          </p:nvPr>
        </p:nvSpPr>
        <p:spPr/>
        <p:txBody>
          <a:bodyPr/>
          <a:lstStyle/>
          <a:p>
            <a:pPr defTabSz="1332941">
              <a:defRPr/>
            </a:pPr>
            <a:fld id="{F81BA267-B48A-4E4D-A92E-A47674C1D67D}" type="slidenum">
              <a:rPr lang="de-DE" smtClean="0"/>
              <a:pPr defTabSz="1332941">
                <a:defRPr/>
              </a:pPr>
              <a:t>4</a:t>
            </a:fld>
            <a:endParaRPr lang="de-DE" dirty="0" smtClean="0"/>
          </a:p>
        </p:txBody>
      </p:sp>
    </p:spTree>
    <p:extLst>
      <p:ext uri="{BB962C8B-B14F-4D97-AF65-F5344CB8AC3E}">
        <p14:creationId xmlns:p14="http://schemas.microsoft.com/office/powerpoint/2010/main" val="304827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5</a:t>
            </a:fld>
            <a:endParaRPr lang="de-DE" smtClean="0"/>
          </a:p>
        </p:txBody>
      </p:sp>
    </p:spTree>
    <p:extLst>
      <p:ext uri="{BB962C8B-B14F-4D97-AF65-F5344CB8AC3E}">
        <p14:creationId xmlns:p14="http://schemas.microsoft.com/office/powerpoint/2010/main" val="429469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6</a:t>
            </a:fld>
            <a:endParaRPr lang="de-DE" smtClean="0"/>
          </a:p>
        </p:txBody>
      </p:sp>
    </p:spTree>
    <p:extLst>
      <p:ext uri="{BB962C8B-B14F-4D97-AF65-F5344CB8AC3E}">
        <p14:creationId xmlns:p14="http://schemas.microsoft.com/office/powerpoint/2010/main" val="2432632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7</a:t>
            </a:fld>
            <a:endParaRPr lang="de-DE" smtClean="0"/>
          </a:p>
        </p:txBody>
      </p:sp>
    </p:spTree>
    <p:extLst>
      <p:ext uri="{BB962C8B-B14F-4D97-AF65-F5344CB8AC3E}">
        <p14:creationId xmlns:p14="http://schemas.microsoft.com/office/powerpoint/2010/main" val="416675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8</a:t>
            </a:fld>
            <a:endParaRPr lang="de-DE" smtClean="0"/>
          </a:p>
        </p:txBody>
      </p:sp>
    </p:spTree>
    <p:extLst>
      <p:ext uri="{BB962C8B-B14F-4D97-AF65-F5344CB8AC3E}">
        <p14:creationId xmlns:p14="http://schemas.microsoft.com/office/powerpoint/2010/main" val="308195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9</a:t>
            </a:fld>
            <a:endParaRPr lang="de-DE" smtClean="0"/>
          </a:p>
        </p:txBody>
      </p:sp>
    </p:spTree>
    <p:extLst>
      <p:ext uri="{BB962C8B-B14F-4D97-AF65-F5344CB8AC3E}">
        <p14:creationId xmlns:p14="http://schemas.microsoft.com/office/powerpoint/2010/main" val="18637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10</a:t>
            </a:fld>
            <a:endParaRPr lang="de-DE" smtClean="0"/>
          </a:p>
        </p:txBody>
      </p:sp>
    </p:spTree>
    <p:extLst>
      <p:ext uri="{BB962C8B-B14F-4D97-AF65-F5344CB8AC3E}">
        <p14:creationId xmlns:p14="http://schemas.microsoft.com/office/powerpoint/2010/main" val="25873050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jpg"/><Relationship Id="rId7"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6.png"/><Relationship Id="rId9"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a:lum/>
          </a:blip>
          <a:srcRect/>
          <a:stretch>
            <a:fillRect b="4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6575729" y="230586"/>
            <a:ext cx="3330271"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 name="Picture 11" descr="EUMETSATLogo_hor_noTagline_solid_CMYK UPDATED version.png"/>
          <p:cNvPicPr>
            <a:picLocks noChangeAspect="1"/>
          </p:cNvPicPr>
          <p:nvPr userDrawn="1"/>
        </p:nvPicPr>
        <p:blipFill>
          <a:blip r:embed="rId4" cstate="print"/>
          <a:srcRect/>
          <a:stretch>
            <a:fillRect/>
          </a:stretch>
        </p:blipFill>
        <p:spPr bwMode="auto">
          <a:xfrm>
            <a:off x="6933558" y="532564"/>
            <a:ext cx="2614613" cy="482600"/>
          </a:xfrm>
          <a:prstGeom prst="rect">
            <a:avLst/>
          </a:prstGeom>
          <a:noFill/>
          <a:ln w="9525">
            <a:noFill/>
            <a:miter lim="800000"/>
            <a:headEnd/>
            <a:tailEnd/>
          </a:ln>
        </p:spPr>
      </p:pic>
      <p:grpSp>
        <p:nvGrpSpPr>
          <p:cNvPr id="5" name="Group 4"/>
          <p:cNvGrpSpPr/>
          <p:nvPr userDrawn="1"/>
        </p:nvGrpSpPr>
        <p:grpSpPr>
          <a:xfrm>
            <a:off x="6579303" y="6145001"/>
            <a:ext cx="3135008"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mc:AlternateContent xmlns:mc="http://schemas.openxmlformats.org/markup-compatibility/2006">
                <mc:Choice xmlns:v="urn:schemas-microsoft-com:vml" Requires="v">
                  <p:oleObj spid="_x0000_s365782" name="Clip" r:id="rId5" imgW="3809524" imgH="2619048" progId="">
                    <p:embed/>
                  </p:oleObj>
                </mc:Choice>
                <mc:Fallback>
                  <p:oleObj name="Clip" r:id="rId5" imgW="3809524" imgH="2619048" progId="">
                    <p:embed/>
                    <p:pic>
                      <p:nvPicPr>
                        <p:cNvPr id="0" name="Object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2677" y="5298398"/>
                          <a:ext cx="168034" cy="10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tx1"/>
                              </a:solidFill>
                              <a:miter lim="800000"/>
                              <a:headEnd/>
                              <a:tailEnd/>
                            </a14:hiddenLine>
                          </a:ext>
                        </a:extLst>
                      </p:spPr>
                    </p:pic>
                  </p:oleObj>
                </mc:Fallback>
              </mc:AlternateContent>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mc:AlternateContent xmlns:mc="http://schemas.openxmlformats.org/markup-compatibility/2006">
                <mc:Choice xmlns:v="urn:schemas-microsoft-com:vml" Requires="v">
                  <p:oleObj spid="_x0000_s365783" name="Clip" r:id="rId7" imgW="2835360" imgH="1920600" progId="">
                    <p:embed/>
                  </p:oleObj>
                </mc:Choice>
                <mc:Fallback>
                  <p:oleObj name="Clip" r:id="rId7" imgW="2835360" imgH="1920600" progId="">
                    <p:embed/>
                    <p:pic>
                      <p:nvPicPr>
                        <p:cNvPr id="0" name="Object 2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889" y="5298398"/>
                          <a:ext cx="159887" cy="1042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34" name="Picture 268"/>
            <p:cNvPicPr>
              <a:picLocks noChangeAspect="1" noChangeArrowheads="1"/>
            </p:cNvPicPr>
            <p:nvPr userDrawn="1"/>
          </p:nvPicPr>
          <p:blipFill>
            <a:blip r:embed="rId9"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sp>
        <p:nvSpPr>
          <p:cNvPr id="247" name="Rectangle 246"/>
          <p:cNvSpPr/>
          <p:nvPr userDrawn="1"/>
        </p:nvSpPr>
        <p:spPr bwMode="auto">
          <a:xfrm>
            <a:off x="8817935" y="6598211"/>
            <a:ext cx="921488"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245" name="Rectangle 244"/>
          <p:cNvSpPr/>
          <p:nvPr userDrawn="1"/>
        </p:nvSpPr>
        <p:spPr bwMode="auto">
          <a:xfrm>
            <a:off x="111148" y="6613451"/>
            <a:ext cx="353547"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1972"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ubsection - EUMETSAT">
    <p:bg>
      <p:bgPr>
        <a:blipFill dpi="0" rotWithShape="1">
          <a:blip r:embed="rId2" cstate="screen">
            <a:lum/>
            <a:extLst>
              <a:ext uri="{28A0092B-C50C-407E-A947-70E740481C1C}">
                <a14:useLocalDpi xmlns:a14="http://schemas.microsoft.com/office/drawing/2010/main"/>
              </a:ext>
            </a:extLst>
          </a:blip>
          <a:srcRect/>
          <a:stretch>
            <a:fillRect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647694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ark background no content">
    <p:bg>
      <p:bgPr>
        <a:blipFill dpi="0" rotWithShape="0">
          <a:blip r:embed="rId2" cstate="print">
            <a:lum/>
          </a:blip>
          <a:srcRect/>
          <a:stretch>
            <a:fillRect t="-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854075"/>
          </a:xfrm>
        </p:spPr>
        <p:txBody>
          <a:bodyPr/>
          <a:lstStyle>
            <a:lvl1pPr marL="180000">
              <a:defRPr/>
            </a:lvl1pPr>
          </a:lstStyle>
          <a:p>
            <a:r>
              <a:rPr lang="en-US" smtClean="0"/>
              <a:t>Click to edit Master title style</a:t>
            </a:r>
            <a:endParaRPr lang="en-GB" dirty="0"/>
          </a:p>
        </p:txBody>
      </p:sp>
    </p:spTree>
    <p:extLst>
      <p:ext uri="{BB962C8B-B14F-4D97-AF65-F5344CB8AC3E}">
        <p14:creationId xmlns:p14="http://schemas.microsoft.com/office/powerpoint/2010/main" val="69251737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278679"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29701" name="Picture 6"/>
          <p:cNvPicPr>
            <a:picLocks noChangeAspect="1" noChangeArrowheads="1"/>
          </p:cNvPicPr>
          <p:nvPr/>
        </p:nvPicPr>
        <p:blipFill>
          <a:blip r:embed="rId7" cstate="print"/>
          <a:srcRect/>
          <a:stretch>
            <a:fillRect/>
          </a:stretch>
        </p:blipFill>
        <p:spPr bwMode="auto">
          <a:xfrm>
            <a:off x="8891588" y="6624000"/>
            <a:ext cx="808037" cy="149225"/>
          </a:xfrm>
          <a:prstGeom prst="rect">
            <a:avLst/>
          </a:prstGeom>
          <a:noFill/>
          <a:ln w="9525">
            <a:noFill/>
            <a:miter lim="800000"/>
            <a:headEnd/>
            <a:tailEnd/>
          </a:ln>
        </p:spPr>
      </p:pic>
      <p:sp>
        <p:nvSpPr>
          <p:cNvPr id="12" name="Rectangle 61" title="[DM_E_CONFID]"/>
          <p:cNvSpPr>
            <a:spLocks noChangeArrowheads="1"/>
          </p:cNvSpPr>
          <p:nvPr userDrawn="1"/>
        </p:nvSpPr>
        <p:spPr bwMode="auto">
          <a:xfrm>
            <a:off x="3848101" y="6624000"/>
            <a:ext cx="2529839" cy="123111"/>
          </a:xfrm>
          <a:prstGeom prst="rect">
            <a:avLst/>
          </a:prstGeom>
          <a:noFill/>
          <a:ln w="9525">
            <a:noFill/>
            <a:miter lim="800000"/>
            <a:headEnd/>
            <a:tailEnd/>
          </a:ln>
        </p:spPr>
        <p:txBody>
          <a:bodyPr wrap="square" lIns="0" tIns="0" rIns="0" bIns="0">
            <a:spAutoFit/>
          </a:bodyPr>
          <a:lstStyle/>
          <a:p>
            <a:pPr algn="ctr" eaLnBrk="0" hangingPunct="0">
              <a:defRPr/>
            </a:pPr>
            <a:endParaRPr lang="de-DE" sz="800" b="0" baseline="0" dirty="0">
              <a:solidFill>
                <a:srgbClr val="00B5E2"/>
              </a:solidFill>
              <a:latin typeface="Arial" pitchFamily="34" charset="0"/>
              <a:cs typeface="Arial" pitchFamily="34" charset="0"/>
            </a:endParaRPr>
          </a:p>
        </p:txBody>
      </p:sp>
      <p:sp>
        <p:nvSpPr>
          <p:cNvPr id="13" name="Rectangle 61" title="[DM_E_DOC_NO], v[DM_E_VER_NO], [DM_E_ISS_DATE]"/>
          <p:cNvSpPr>
            <a:spLocks noChangeArrowheads="1"/>
          </p:cNvSpPr>
          <p:nvPr userDrawn="1"/>
        </p:nvSpPr>
        <p:spPr bwMode="auto">
          <a:xfrm>
            <a:off x="541020" y="6624000"/>
            <a:ext cx="2758440" cy="123111"/>
          </a:xfrm>
          <a:prstGeom prst="rect">
            <a:avLst/>
          </a:prstGeom>
          <a:noFill/>
          <a:ln w="9525">
            <a:noFill/>
            <a:miter lim="800000"/>
            <a:headEnd/>
            <a:tailEnd/>
          </a:ln>
        </p:spPr>
        <p:txBody>
          <a:bodyPr wrap="square" lIns="0" tIns="0" rIns="0" bIns="0">
            <a:spAutoFit/>
          </a:bodyPr>
          <a:lstStyle/>
          <a:p>
            <a:pPr eaLnBrk="0" hangingPunct="0">
              <a:defRPr/>
            </a:pPr>
            <a:r>
              <a:rPr lang="nn-NO" sz="800" b="0" baseline="0" smtClean="0">
                <a:solidFill>
                  <a:srgbClr val="00B5E2"/>
                </a:solidFill>
                <a:latin typeface="Arial" pitchFamily="34" charset="0"/>
                <a:cs typeface="Arial" pitchFamily="34" charset="0"/>
              </a:rPr>
              <a:t>EUM/TSS/VWG/18/1037065, v1, 23 November 2018</a:t>
            </a:r>
            <a:endParaRPr lang="de-DE" sz="800" b="0" baseline="0" dirty="0">
              <a:solidFill>
                <a:srgbClr val="00B5E2"/>
              </a:solidFill>
              <a:latin typeface="Arial" pitchFamily="34" charset="0"/>
              <a:cs typeface="Arial" pitchFamily="34" charset="0"/>
            </a:endParaRPr>
          </a:p>
        </p:txBody>
      </p:sp>
      <p:sp>
        <p:nvSpPr>
          <p:cNvPr id="2" name="Rectangle 1"/>
          <p:cNvSpPr/>
          <p:nvPr userDrawn="1"/>
        </p:nvSpPr>
        <p:spPr>
          <a:xfrm>
            <a:off x="177190" y="6570139"/>
            <a:ext cx="325730" cy="230832"/>
          </a:xfrm>
          <a:prstGeom prst="rect">
            <a:avLst/>
          </a:prstGeom>
        </p:spPr>
        <p:txBody>
          <a:bodyPr wrap="none">
            <a:spAutoFit/>
          </a:bodyPr>
          <a:lstStyle/>
          <a:p>
            <a:fld id="{FF9CC606-8418-49EA-9DB7-3FFD72983DD3}" type="slidenum">
              <a:rPr lang="de-DE" sz="900" b="0" smtClean="0">
                <a:solidFill>
                  <a:srgbClr val="00B5E2"/>
                </a:solidFill>
                <a:latin typeface="Arial" pitchFamily="34" charset="0"/>
                <a:cs typeface="Arial" pitchFamily="34" charset="0"/>
              </a:rPr>
              <a:pPr/>
              <a:t>‹#›</a:t>
            </a:fld>
            <a:endParaRPr lang="en-GB" dirty="0"/>
          </a:p>
        </p:txBody>
      </p:sp>
    </p:spTree>
  </p:cSld>
  <p:clrMap bg1="lt1" tx1="dk1" bg2="lt2" tx2="dk2" accent1="accent1" accent2="accent2" accent3="accent3" accent4="accent4" accent5="accent5" accent6="accent6" hlink="hlink" folHlink="folHlink"/>
  <p:sldLayoutIdLst>
    <p:sldLayoutId id="2147487670" r:id="rId1"/>
    <p:sldLayoutId id="2147487664" r:id="rId2"/>
    <p:sldLayoutId id="2147487671" r:id="rId3"/>
    <p:sldLayoutId id="2147487672" r:id="rId4"/>
  </p:sldLayoutIdLst>
  <p:transition/>
  <p:timing>
    <p:tnLst>
      <p:par>
        <p:cTn id="1" dur="indefinite" restart="never" nodeType="tmRoot"/>
      </p:par>
    </p:tnLst>
  </p:timing>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266700" indent="-2667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package" Target="../embeddings/Microsoft_Word_Document1.docx"/></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gif"/><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png"/><Relationship Id="rId11" Type="http://schemas.openxmlformats.org/officeDocument/2006/relationships/image" Target="../media/image22.jpeg"/><Relationship Id="rId5" Type="http://schemas.openxmlformats.org/officeDocument/2006/relationships/oleObject" Target="../embeddings/oleObject3.bin"/><Relationship Id="rId10"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txBox="1">
            <a:spLocks noChangeArrowheads="1"/>
          </p:cNvSpPr>
          <p:nvPr/>
        </p:nvSpPr>
        <p:spPr>
          <a:xfrm>
            <a:off x="4965700" y="3096929"/>
            <a:ext cx="4711700" cy="1701799"/>
          </a:xfrm>
          <a:prstGeom prst="rect">
            <a:avLst/>
          </a:prstGeom>
        </p:spPr>
        <p:txBody>
          <a:bodyPr anchor="t"/>
          <a:lstStyle>
            <a:lvl1pPr marL="0" indent="0" algn="r">
              <a:lnSpc>
                <a:spcPts val="3400"/>
              </a:lnSpc>
              <a:buNone/>
              <a:defRPr sz="2400" b="0" cap="none" baseline="0">
                <a:solidFill>
                  <a:srgbClr val="00205B"/>
                </a:solidFill>
              </a:defRPr>
            </a:lvl1pPr>
          </a:lstStyle>
          <a:p>
            <a:pPr>
              <a:spcBef>
                <a:spcPct val="20000"/>
              </a:spcBef>
              <a:defRPr/>
            </a:pPr>
            <a:r>
              <a:rPr lang="en-US" sz="2000" kern="0" dirty="0" smtClean="0">
                <a:solidFill>
                  <a:schemeClr val="bg1"/>
                </a:solidFill>
                <a:latin typeface="Arial" pitchFamily="34" charset="0"/>
                <a:cs typeface="Arial" pitchFamily="34" charset="0"/>
              </a:rPr>
              <a:t>GODEX</a:t>
            </a:r>
            <a:r>
              <a:rPr lang="en-US" sz="2000" kern="0" baseline="-25000" dirty="0" smtClean="0">
                <a:solidFill>
                  <a:schemeClr val="bg1"/>
                </a:solidFill>
                <a:latin typeface="Arial" pitchFamily="34" charset="0"/>
                <a:cs typeface="Arial" pitchFamily="34" charset="0"/>
              </a:rPr>
              <a:t>NWP</a:t>
            </a:r>
            <a:endParaRPr lang="en-US" sz="2000" kern="0" dirty="0">
              <a:solidFill>
                <a:schemeClr val="bg1"/>
              </a:solidFill>
              <a:latin typeface="Arial" pitchFamily="34" charset="0"/>
              <a:cs typeface="Arial" pitchFamily="34" charset="0"/>
            </a:endParaRPr>
          </a:p>
          <a:p>
            <a:pPr>
              <a:spcBef>
                <a:spcPct val="20000"/>
              </a:spcBef>
              <a:defRPr/>
            </a:pPr>
            <a:r>
              <a:rPr lang="en-US" sz="2000" kern="0" dirty="0" smtClean="0">
                <a:solidFill>
                  <a:schemeClr val="bg1"/>
                </a:solidFill>
                <a:latin typeface="Arial" pitchFamily="34" charset="0"/>
                <a:cs typeface="Arial" pitchFamily="34" charset="0"/>
              </a:rPr>
              <a:t>New Delhi, India</a:t>
            </a:r>
          </a:p>
          <a:p>
            <a:pPr>
              <a:spcBef>
                <a:spcPct val="20000"/>
              </a:spcBef>
              <a:defRPr/>
            </a:pPr>
            <a:r>
              <a:rPr lang="en-US" sz="2000" kern="0" dirty="0" smtClean="0">
                <a:solidFill>
                  <a:schemeClr val="bg1"/>
                </a:solidFill>
                <a:latin typeface="Arial" pitchFamily="34" charset="0"/>
                <a:cs typeface="Arial" pitchFamily="34" charset="0"/>
              </a:rPr>
              <a:t>27-30 November 2018</a:t>
            </a:r>
          </a:p>
        </p:txBody>
      </p:sp>
      <p:sp>
        <p:nvSpPr>
          <p:cNvPr id="3" name="TextBox 2" title="[DM_DOCNAME]"/>
          <p:cNvSpPr txBox="1"/>
          <p:nvPr/>
        </p:nvSpPr>
        <p:spPr>
          <a:xfrm>
            <a:off x="2716306" y="967130"/>
            <a:ext cx="8559812" cy="1980000"/>
          </a:xfrm>
          <a:prstGeom prst="rect">
            <a:avLst/>
          </a:prstGeom>
          <a:noFill/>
        </p:spPr>
        <p:txBody>
          <a:bodyPr wrap="square" rtlCol="0" anchor="b" anchorCtr="0">
            <a:noAutofit/>
          </a:bodyPr>
          <a:lstStyle/>
          <a:p>
            <a:pPr algn="ctr"/>
            <a:r>
              <a:rPr lang="en-GB" sz="2800" dirty="0" smtClean="0"/>
              <a:t>   EUMETSAT Status Report</a:t>
            </a:r>
            <a:endParaRPr lang="en-GB"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Status of Metop Spacecrafts</a:t>
            </a:r>
            <a:endParaRPr lang="en-GB" dirty="0"/>
          </a:p>
        </p:txBody>
      </p:sp>
      <p:graphicFrame>
        <p:nvGraphicFramePr>
          <p:cNvPr id="6" name="Table 5"/>
          <p:cNvGraphicFramePr>
            <a:graphicFrameLocks noGrp="1"/>
          </p:cNvGraphicFramePr>
          <p:nvPr/>
        </p:nvGraphicFramePr>
        <p:xfrm>
          <a:off x="482600" y="1155700"/>
          <a:ext cx="8709025" cy="5090092"/>
        </p:xfrm>
        <a:graphic>
          <a:graphicData uri="http://schemas.openxmlformats.org/drawingml/2006/table">
            <a:tbl>
              <a:tblPr/>
              <a:tblGrid>
                <a:gridCol w="2185700"/>
                <a:gridCol w="1417925"/>
                <a:gridCol w="1628775"/>
                <a:gridCol w="1324700"/>
                <a:gridCol w="2151925"/>
              </a:tblGrid>
              <a:tr h="1800928">
                <a:tc>
                  <a:txBody>
                    <a:bodyPr/>
                    <a:lstStyle/>
                    <a:p>
                      <a:pPr algn="ctr">
                        <a:spcAft>
                          <a:spcPts val="0"/>
                        </a:spcAft>
                      </a:pPr>
                      <a:r>
                        <a:rPr lang="en-GB" sz="1600" b="1" dirty="0">
                          <a:latin typeface="Times New Roman"/>
                          <a:ea typeface="Times New Roman"/>
                          <a:cs typeface="Times New Roman"/>
                        </a:rPr>
                        <a:t>Metop-A </a:t>
                      </a:r>
                      <a:r>
                        <a:rPr lang="en-GB" sz="1600" b="1" dirty="0" smtClean="0">
                          <a:latin typeface="Times New Roman"/>
                          <a:ea typeface="Times New Roman"/>
                          <a:cs typeface="Times New Roman"/>
                        </a:rPr>
                        <a:t>S/C</a:t>
                      </a:r>
                    </a:p>
                    <a:p>
                      <a:pPr algn="ctr">
                        <a:spcAft>
                          <a:spcPts val="0"/>
                        </a:spcAft>
                      </a:pPr>
                      <a:r>
                        <a:rPr lang="en-GB" sz="1600" dirty="0" smtClean="0">
                          <a:latin typeface="Times New Roman"/>
                          <a:ea typeface="Times New Roman"/>
                          <a:cs typeface="Times New Roman"/>
                        </a:rPr>
                        <a:t>Launched </a:t>
                      </a:r>
                      <a:r>
                        <a:rPr lang="en-GB" sz="1600" kern="1200" dirty="0" smtClean="0">
                          <a:solidFill>
                            <a:schemeClr val="tx1"/>
                          </a:solidFill>
                          <a:latin typeface="Times New Roman"/>
                          <a:ea typeface="Times New Roman"/>
                          <a:cs typeface="Times New Roman"/>
                        </a:rPr>
                        <a:t>19 October 2006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a:latin typeface="Times New Roman"/>
                          <a:ea typeface="Times New Roman"/>
                          <a:cs typeface="Times New Roman"/>
                        </a:rPr>
                        <a:t>LRPT</a:t>
                      </a:r>
                      <a:r>
                        <a:rPr lang="en-GB" sz="1600" dirty="0">
                          <a:latin typeface="Times New Roman"/>
                          <a:ea typeface="Times New Roman"/>
                          <a:cs typeface="Times New Roman"/>
                        </a:rPr>
                        <a:t>: Red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endParaRPr lang="en-GB" sz="1600" dirty="0" smtClean="0">
                        <a:latin typeface="Times New Roman"/>
                        <a:ea typeface="Times New Roman"/>
                        <a:cs typeface="Times New Roman"/>
                      </a:endParaRPr>
                    </a:p>
                    <a:p>
                      <a:pPr algn="ctr">
                        <a:spcAft>
                          <a:spcPts val="0"/>
                        </a:spcAft>
                      </a:pPr>
                      <a:r>
                        <a:rPr lang="en-GB" sz="1600" b="1" dirty="0" smtClean="0">
                          <a:latin typeface="Times New Roman"/>
                          <a:ea typeface="Times New Roman"/>
                          <a:cs typeface="Times New Roman"/>
                        </a:rPr>
                        <a:t>AMSU-A1: </a:t>
                      </a:r>
                    </a:p>
                    <a:p>
                      <a:pPr algn="ctr">
                        <a:spcAft>
                          <a:spcPts val="0"/>
                        </a:spcAft>
                      </a:pPr>
                      <a:r>
                        <a:rPr lang="en-GB" sz="1600" dirty="0" smtClean="0">
                          <a:latin typeface="Times New Roman"/>
                          <a:ea typeface="Times New Roman"/>
                          <a:cs typeface="Times New Roman"/>
                        </a:rPr>
                        <a:t>Channel 7 failed, Channel 3 NEDT is out of spec.  Channel 8 NEDT is out of spec.  </a:t>
                      </a:r>
                    </a:p>
                    <a:p>
                      <a:pPr algn="ctr">
                        <a:spcAft>
                          <a:spcPts val="0"/>
                        </a:spcAft>
                      </a:pPr>
                      <a:endParaRPr lang="en-GB"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endParaRPr lang="en-GB" sz="1600" dirty="0" smtClean="0">
                        <a:latin typeface="Times New Roman"/>
                        <a:ea typeface="Times New Roman"/>
                        <a:cs typeface="Times New Roman"/>
                      </a:endParaRPr>
                    </a:p>
                    <a:p>
                      <a:pPr algn="ctr">
                        <a:spcAft>
                          <a:spcPts val="0"/>
                        </a:spcAft>
                      </a:pPr>
                      <a:r>
                        <a:rPr lang="en-GB" sz="1600" b="1" dirty="0" smtClean="0">
                          <a:latin typeface="Times New Roman"/>
                          <a:ea typeface="Times New Roman"/>
                          <a:cs typeface="Times New Roman"/>
                        </a:rPr>
                        <a:t>MHS</a:t>
                      </a:r>
                      <a:r>
                        <a:rPr lang="en-GB" sz="1600" dirty="0" smtClean="0">
                          <a:latin typeface="Times New Roman"/>
                          <a:ea typeface="Times New Roman"/>
                          <a:cs typeface="Times New Roma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Times New Roman"/>
                          <a:ea typeface="Times New Roman"/>
                          <a:cs typeface="Times New Roman"/>
                        </a:rPr>
                        <a:t>H3 and H4 degrading but NEDT still within spec.</a:t>
                      </a:r>
                    </a:p>
                    <a:p>
                      <a:pPr algn="ctr">
                        <a:spcAft>
                          <a:spcPts val="0"/>
                        </a:spcAft>
                      </a:pPr>
                      <a:endParaRPr lang="en-GB"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b="1" dirty="0" smtClean="0">
                          <a:latin typeface="Times New Roman"/>
                          <a:ea typeface="Times New Roman"/>
                          <a:cs typeface="Times New Roman"/>
                        </a:rPr>
                        <a:t>AHRPT:</a:t>
                      </a:r>
                    </a:p>
                    <a:p>
                      <a:pPr algn="ctr">
                        <a:spcAft>
                          <a:spcPts val="0"/>
                        </a:spcAft>
                      </a:pPr>
                      <a:r>
                        <a:rPr lang="en-GB" sz="1600" dirty="0" smtClean="0">
                          <a:latin typeface="Times New Roman"/>
                          <a:ea typeface="Times New Roman"/>
                          <a:cs typeface="Times New Roman"/>
                        </a:rPr>
                        <a:t>Operated</a:t>
                      </a:r>
                      <a:r>
                        <a:rPr lang="en-GB" sz="1600" baseline="0" dirty="0" smtClean="0">
                          <a:latin typeface="Times New Roman"/>
                          <a:ea typeface="Times New Roman"/>
                          <a:cs typeface="Times New Roman"/>
                        </a:rPr>
                        <a:t> only over “secure” zones</a:t>
                      </a:r>
                      <a:endParaRPr lang="en-GB"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139372">
                <a:tc>
                  <a:txBody>
                    <a:bodyPr/>
                    <a:lstStyle/>
                    <a:p>
                      <a:pPr algn="ctr">
                        <a:spcAft>
                          <a:spcPts val="0"/>
                        </a:spcAft>
                      </a:pPr>
                      <a:r>
                        <a:rPr lang="en-GB" sz="1600" b="1" dirty="0">
                          <a:latin typeface="Times New Roman"/>
                          <a:ea typeface="Times New Roman"/>
                          <a:cs typeface="Times New Roman"/>
                        </a:rPr>
                        <a:t>Metop-B </a:t>
                      </a:r>
                      <a:r>
                        <a:rPr lang="en-GB" sz="1600" b="1" dirty="0" smtClean="0">
                          <a:latin typeface="Times New Roman"/>
                          <a:ea typeface="Times New Roman"/>
                          <a:cs typeface="Times New Roman"/>
                        </a:rPr>
                        <a:t>S/C</a:t>
                      </a:r>
                    </a:p>
                    <a:p>
                      <a:pPr algn="ctr">
                        <a:spcAft>
                          <a:spcPts val="0"/>
                        </a:spcAft>
                      </a:pPr>
                      <a:r>
                        <a:rPr lang="en-GB" sz="1600" dirty="0" smtClean="0">
                          <a:latin typeface="Times New Roman"/>
                          <a:ea typeface="Times New Roman"/>
                          <a:cs typeface="Times New Roman"/>
                        </a:rPr>
                        <a:t>Launched</a:t>
                      </a:r>
                      <a:r>
                        <a:rPr lang="en-GB" sz="1600" baseline="0" dirty="0" smtClean="0">
                          <a:latin typeface="Times New Roman"/>
                          <a:ea typeface="Times New Roman"/>
                          <a:cs typeface="Times New Roman"/>
                        </a:rPr>
                        <a:t> 17 September 2012</a:t>
                      </a:r>
                      <a:endParaRPr lang="en-GB"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b="1" dirty="0" smtClean="0">
                          <a:latin typeface="Times New Roman"/>
                          <a:ea typeface="Times New Roman"/>
                          <a:cs typeface="Times New Roman"/>
                        </a:rPr>
                        <a:t>HIRS</a:t>
                      </a:r>
                      <a:r>
                        <a:rPr lang="en-GB" sz="1600" dirty="0" smtClean="0">
                          <a:latin typeface="Times New Roman"/>
                          <a:ea typeface="Times New Roman"/>
                          <a:cs typeface="Times New Roma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Times New Roman"/>
                          <a:ea typeface="Times New Roman"/>
                          <a:cs typeface="Times New Roman"/>
                        </a:rPr>
                        <a:t>Channels 5, 6 and 10 currently out of spec. Others in specification.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spcAft>
                          <a:spcPts val="0"/>
                        </a:spcAft>
                      </a:pPr>
                      <a:endParaRPr lang="en-GB" sz="1600" b="1" dirty="0" smtClean="0">
                        <a:latin typeface="Times New Roman"/>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Times New Roman"/>
                          <a:ea typeface="Times New Roman"/>
                          <a:cs typeface="Times New Roman"/>
                        </a:rPr>
                        <a:t>AMSU-A1: </a:t>
                      </a:r>
                    </a:p>
                    <a:p>
                      <a:pPr algn="ctr">
                        <a:spcAft>
                          <a:spcPts val="0"/>
                        </a:spcAft>
                      </a:pPr>
                      <a:r>
                        <a:rPr lang="en-GB" sz="1600" dirty="0" smtClean="0">
                          <a:latin typeface="Times New Roman"/>
                          <a:ea typeface="Times New Roman"/>
                          <a:cs typeface="Times New Roman"/>
                        </a:rPr>
                        <a:t>Channel 15NEDT is out of spec </a:t>
                      </a:r>
                      <a:endParaRPr lang="en-GB" sz="1600" b="1" dirty="0" smtClean="0">
                        <a:latin typeface="Times New Roman"/>
                        <a:ea typeface="Times New Roman"/>
                        <a:cs typeface="Times New Roman"/>
                      </a:endParaRPr>
                    </a:p>
                    <a:p>
                      <a:pPr algn="ctr">
                        <a:spcAft>
                          <a:spcPts val="0"/>
                        </a:spcAft>
                      </a:pPr>
                      <a:endParaRPr lang="en-GB" sz="1600" b="1" dirty="0" smtClean="0">
                        <a:latin typeface="Times New Roman"/>
                        <a:ea typeface="Times New Roman"/>
                        <a:cs typeface="Times New Roman"/>
                      </a:endParaRPr>
                    </a:p>
                    <a:p>
                      <a:pPr algn="ctr">
                        <a:spcAft>
                          <a:spcPts val="0"/>
                        </a:spcAft>
                      </a:pPr>
                      <a:r>
                        <a:rPr lang="en-GB" sz="1600" b="1" dirty="0" smtClean="0">
                          <a:latin typeface="Times New Roman"/>
                          <a:ea typeface="Times New Roman"/>
                          <a:cs typeface="Times New Roman"/>
                        </a:rPr>
                        <a:t>ADCS</a:t>
                      </a:r>
                      <a:r>
                        <a:rPr lang="en-GB" sz="1600" dirty="0" smtClean="0">
                          <a:latin typeface="Times New Roman"/>
                          <a:ea typeface="Times New Roman"/>
                          <a:cs typeface="Times New Roman"/>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latin typeface="Times New Roman"/>
                          <a:ea typeface="Times New Roman"/>
                          <a:cs typeface="Times New Roman"/>
                        </a:rPr>
                        <a:t>Degradation of received messages between 30 and 50% because of CRA antenna cable swap. as per request, run mission as ARGOS-2. ADCS transmitter is off, ADCS receiver is on. </a:t>
                      </a:r>
                    </a:p>
                    <a:p>
                      <a:pPr algn="ctr">
                        <a:spcAft>
                          <a:spcPts val="0"/>
                        </a:spcAft>
                      </a:pPr>
                      <a:r>
                        <a:rPr lang="en-GB" sz="1600" dirty="0">
                          <a:latin typeface="Times New Roman"/>
                          <a:ea typeface="Times New Roman"/>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Times New Roman"/>
                          <a:ea typeface="Times New Roman"/>
                          <a:cs typeface="Times New Roman"/>
                        </a:rPr>
                        <a:t>SARR and </a:t>
                      </a:r>
                      <a:r>
                        <a:rPr lang="en-GB" sz="1600" b="1" dirty="0" smtClean="0">
                          <a:latin typeface="Times New Roman"/>
                          <a:ea typeface="Times New Roman"/>
                          <a:cs typeface="Times New Roman"/>
                        </a:rPr>
                        <a:t>SARP</a:t>
                      </a:r>
                      <a:r>
                        <a:rPr lang="en-GB" sz="1600" dirty="0" smtClean="0">
                          <a:latin typeface="Times New Roman"/>
                          <a:ea typeface="Times New Roman"/>
                          <a:cs typeface="Times New Roman"/>
                        </a:rPr>
                        <a:t>: Degradation of received messages in nominal beacon conditions between 0 and 10%, in worst beacon and environmental conditions up to 100%, because of CRA antenna cable swap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4991010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NOAA Initial Joint Polar System Satellites</a:t>
            </a:r>
            <a:endParaRPr lang="en-GB" dirty="0"/>
          </a:p>
        </p:txBody>
      </p:sp>
      <p:sp>
        <p:nvSpPr>
          <p:cNvPr id="5" name="Content Placeholder 4"/>
          <p:cNvSpPr>
            <a:spLocks noGrp="1"/>
          </p:cNvSpPr>
          <p:nvPr>
            <p:ph idx="1"/>
          </p:nvPr>
        </p:nvSpPr>
        <p:spPr/>
        <p:txBody>
          <a:bodyPr>
            <a:normAutofit fontScale="77500" lnSpcReduction="20000"/>
          </a:bodyPr>
          <a:lstStyle/>
          <a:p>
            <a:pPr marL="252000" lvl="1" indent="-252000">
              <a:spcBef>
                <a:spcPts val="0"/>
              </a:spcBef>
            </a:pPr>
            <a:r>
              <a:rPr lang="en-GB" sz="3400" dirty="0" smtClean="0"/>
              <a:t>NOAA-19, launched 6 February 2009, </a:t>
            </a:r>
            <a:r>
              <a:rPr lang="en-IE" sz="3400" dirty="0" smtClean="0"/>
              <a:t>continues to be operated with the support of EUMETSAT as prime for ADCS and SARSAT mission services and with all other instrument data also being processed, within the IJPS framework. NOAA-19 HIRS IR </a:t>
            </a:r>
            <a:r>
              <a:rPr lang="en-GB" sz="3400" dirty="0" smtClean="0"/>
              <a:t>Channels remain noisy</a:t>
            </a:r>
          </a:p>
          <a:p>
            <a:pPr marL="252000" lvl="1" indent="-252000">
              <a:spcBef>
                <a:spcPts val="0"/>
              </a:spcBef>
            </a:pPr>
            <a:endParaRPr lang="en-GB" sz="3400" dirty="0" smtClean="0"/>
          </a:p>
          <a:p>
            <a:pPr marL="252000" lvl="1" indent="-252000">
              <a:spcBef>
                <a:spcPts val="0"/>
              </a:spcBef>
            </a:pPr>
            <a:r>
              <a:rPr lang="en-GB" sz="3400" dirty="0" err="1" smtClean="0"/>
              <a:t>Suomi</a:t>
            </a:r>
            <a:r>
              <a:rPr lang="en-GB" sz="3400" dirty="0" smtClean="0"/>
              <a:t>-NPP, </a:t>
            </a:r>
            <a:r>
              <a:rPr lang="en-IE" sz="3400" dirty="0" smtClean="0"/>
              <a:t>launched on 28 October 2011, is the first of the new generation polar orbiting satellites from NOAA in the afternoon orbit. Suomi-NPP has been the nominal IJPS satellite on the afternoon orbit since 1 May 2014</a:t>
            </a:r>
            <a:r>
              <a:rPr lang="en-IE" sz="3400" dirty="0" smtClean="0"/>
              <a:t>.</a:t>
            </a:r>
          </a:p>
          <a:p>
            <a:pPr marL="252000" lvl="1" indent="-252000">
              <a:spcBef>
                <a:spcPts val="0"/>
              </a:spcBef>
            </a:pPr>
            <a:endParaRPr lang="en-IE" sz="3400" dirty="0"/>
          </a:p>
          <a:p>
            <a:pPr marL="252000" lvl="1" indent="-252000">
              <a:spcBef>
                <a:spcPts val="0"/>
              </a:spcBef>
            </a:pPr>
            <a:r>
              <a:rPr lang="en-IE" sz="3400" dirty="0" smtClean="0"/>
              <a:t>NOAA-20 (ex JPSS-1) was launched in November 2017. Global ATMS and </a:t>
            </a:r>
            <a:r>
              <a:rPr lang="en-IE" sz="3400" dirty="0" err="1" smtClean="0"/>
              <a:t>CrIS</a:t>
            </a:r>
            <a:r>
              <a:rPr lang="en-IE" sz="3400" dirty="0" smtClean="0"/>
              <a:t> SDRs are redistributed by EUMETSAT via </a:t>
            </a:r>
            <a:r>
              <a:rPr lang="en-IE" sz="3400" dirty="0" err="1" smtClean="0"/>
              <a:t>EUMETCast</a:t>
            </a:r>
            <a:r>
              <a:rPr lang="en-IE" sz="3400" dirty="0" smtClean="0"/>
              <a:t> and GTS (as for S-NPP)</a:t>
            </a:r>
            <a:endParaRPr lang="en-IE" sz="3400" dirty="0" smtClean="0"/>
          </a:p>
        </p:txBody>
      </p:sp>
    </p:spTree>
    <p:extLst>
      <p:ext uri="{BB962C8B-B14F-4D97-AF65-F5344CB8AC3E}">
        <p14:creationId xmlns:p14="http://schemas.microsoft.com/office/powerpoint/2010/main" val="35108829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Jason-2&amp;3 - Ocean Surface Topography Mission</a:t>
            </a:r>
            <a:endParaRPr lang="en-GB" dirty="0"/>
          </a:p>
        </p:txBody>
      </p:sp>
      <p:sp>
        <p:nvSpPr>
          <p:cNvPr id="5" name="Content Placeholder 4"/>
          <p:cNvSpPr>
            <a:spLocks noGrp="1"/>
          </p:cNvSpPr>
          <p:nvPr>
            <p:ph idx="1"/>
          </p:nvPr>
        </p:nvSpPr>
        <p:spPr/>
        <p:txBody>
          <a:bodyPr>
            <a:normAutofit fontScale="92500"/>
          </a:bodyPr>
          <a:lstStyle/>
          <a:p>
            <a:r>
              <a:rPr lang="en-GB" dirty="0" smtClean="0"/>
              <a:t>Jason-2, launched 20 June 2008, </a:t>
            </a:r>
            <a:r>
              <a:rPr lang="en-GB" dirty="0" smtClean="0">
                <a:solidFill>
                  <a:schemeClr val="tx1"/>
                </a:solidFill>
              </a:rPr>
              <a:t>provides </a:t>
            </a:r>
            <a:r>
              <a:rPr lang="en-IE" dirty="0" smtClean="0"/>
              <a:t>Operational Geophysical Data Record (OGDR) - which main geophysical parameters are significant wave height and ocean surface wind speed derived from the Poseidon altimeter on board the Jason2 satellite</a:t>
            </a:r>
            <a:endParaRPr lang="en-GB" dirty="0" smtClean="0"/>
          </a:p>
          <a:p>
            <a:r>
              <a:rPr lang="en-GB" dirty="0" smtClean="0"/>
              <a:t>Jason-3, became the reference altimetry mission on 1 October 2016</a:t>
            </a:r>
            <a:r>
              <a:rPr lang="en-GB" b="1" dirty="0" smtClean="0"/>
              <a:t> </a:t>
            </a:r>
            <a:r>
              <a:rPr lang="en-GB" dirty="0" smtClean="0"/>
              <a:t>after the completion of the tandem flight phase with Jason-2 for cross-calibration purposes. </a:t>
            </a:r>
            <a:endParaRPr lang="en-GB" dirty="0"/>
          </a:p>
        </p:txBody>
      </p:sp>
    </p:spTree>
    <p:extLst>
      <p:ext uri="{BB962C8B-B14F-4D97-AF65-F5344CB8AC3E}">
        <p14:creationId xmlns:p14="http://schemas.microsoft.com/office/powerpoint/2010/main" val="5655360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Sentinel-3 </a:t>
            </a:r>
            <a:endParaRPr lang="en-GB" dirty="0"/>
          </a:p>
        </p:txBody>
      </p:sp>
      <p:sp>
        <p:nvSpPr>
          <p:cNvPr id="5" name="Content Placeholder 4"/>
          <p:cNvSpPr>
            <a:spLocks noGrp="1"/>
          </p:cNvSpPr>
          <p:nvPr>
            <p:ph idx="1"/>
          </p:nvPr>
        </p:nvSpPr>
        <p:spPr/>
        <p:txBody>
          <a:bodyPr>
            <a:normAutofit lnSpcReduction="10000"/>
          </a:bodyPr>
          <a:lstStyle/>
          <a:p>
            <a:r>
              <a:rPr lang="en-GB" dirty="0" smtClean="0"/>
              <a:t>Following the launch of the Sentinel-3A satellite on 16 February 2016 and the conclusion of in-orbit commissioning on 12 July, the formal handover of satellite operations from ESA took place on 13 July </a:t>
            </a:r>
            <a:r>
              <a:rPr lang="en-GB" dirty="0" smtClean="0"/>
              <a:t>2016.</a:t>
            </a:r>
            <a:endParaRPr lang="en-GB" dirty="0" smtClean="0"/>
          </a:p>
          <a:p>
            <a:r>
              <a:rPr lang="en-US" dirty="0" smtClean="0"/>
              <a:t>Routine </a:t>
            </a:r>
            <a:r>
              <a:rPr lang="en-US" dirty="0" smtClean="0"/>
              <a:t>Operations Readiness </a:t>
            </a:r>
            <a:r>
              <a:rPr lang="en-US" dirty="0" smtClean="0"/>
              <a:t>Review was in July 2017. </a:t>
            </a:r>
            <a:r>
              <a:rPr lang="en-US" dirty="0" smtClean="0"/>
              <a:t>All L1 and L2 products </a:t>
            </a:r>
            <a:r>
              <a:rPr lang="en-US" dirty="0" smtClean="0"/>
              <a:t>operational.</a:t>
            </a:r>
            <a:endParaRPr lang="en-GB" dirty="0" smtClean="0"/>
          </a:p>
          <a:p>
            <a:r>
              <a:rPr lang="en-US" dirty="0" smtClean="0"/>
              <a:t>Sentinel-3B was launched in </a:t>
            </a:r>
            <a:r>
              <a:rPr lang="en-US" dirty="0" smtClean="0"/>
              <a:t>April 2018.</a:t>
            </a:r>
            <a:endParaRPr lang="en-GB" dirty="0"/>
          </a:p>
        </p:txBody>
      </p:sp>
    </p:spTree>
    <p:extLst>
      <p:ext uri="{BB962C8B-B14F-4D97-AF65-F5344CB8AC3E}">
        <p14:creationId xmlns:p14="http://schemas.microsoft.com/office/powerpoint/2010/main" val="18337688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906000" cy="854075"/>
          </a:xfrm>
        </p:spPr>
        <p:txBody>
          <a:bodyPr/>
          <a:lstStyle/>
          <a:p>
            <a:r>
              <a:rPr lang="en-GB" dirty="0" smtClean="0"/>
              <a:t>New satellite generations</a:t>
            </a:r>
            <a:endParaRPr lang="en-GB" dirty="0"/>
          </a:p>
        </p:txBody>
      </p:sp>
      <p:pic>
        <p:nvPicPr>
          <p:cNvPr id="40" name="Picture 39"/>
          <p:cNvPicPr>
            <a:picLocks noChangeAspect="1"/>
          </p:cNvPicPr>
          <p:nvPr/>
        </p:nvPicPr>
        <p:blipFill>
          <a:blip r:embed="rId2"/>
          <a:stretch>
            <a:fillRect/>
          </a:stretch>
        </p:blipFill>
        <p:spPr>
          <a:xfrm>
            <a:off x="138364" y="986119"/>
            <a:ext cx="8425292" cy="4806797"/>
          </a:xfrm>
          <a:prstGeom prst="rect">
            <a:avLst/>
          </a:prstGeom>
        </p:spPr>
      </p:pic>
      <p:pic>
        <p:nvPicPr>
          <p:cNvPr id="7" name="Picture 6">
            <a:hlinkClick r:id="rId3" action="ppaction://hlinksldjump"/>
          </p:cNvPr>
          <p:cNvPicPr>
            <a:picLocks noChangeAspect="1"/>
          </p:cNvPicPr>
          <p:nvPr/>
        </p:nvPicPr>
        <p:blipFill>
          <a:blip r:embed="rId4"/>
          <a:stretch>
            <a:fillRect/>
          </a:stretch>
        </p:blipFill>
        <p:spPr>
          <a:xfrm>
            <a:off x="8270096" y="5319539"/>
            <a:ext cx="1456609" cy="946754"/>
          </a:xfrm>
          <a:prstGeom prst="rect">
            <a:avLst/>
          </a:prstGeom>
          <a:ln>
            <a:noFill/>
          </a:ln>
          <a:effectLst>
            <a:outerShdw blurRad="184150" dist="177800" dir="11520000" sx="110000" sy="110000" algn="ctr">
              <a:srgbClr val="000000">
                <a:alpha val="18000"/>
              </a:srgbClr>
            </a:outerShdw>
          </a:effectLst>
          <a:scene3d>
            <a:camera prst="perspectiveFront" fov="5100000">
              <a:rot lat="0" lon="2100000" rev="0"/>
            </a:camera>
            <a:lightRig rig="flood" dir="t">
              <a:rot lat="0" lon="0" rev="13800000"/>
            </a:lightRig>
          </a:scene3d>
          <a:sp3d extrusionH="6350" prstMaterial="plastic">
            <a:bevelT w="82550" h="38100" prst="divot"/>
            <a:bevelB w="12700" h="12700"/>
          </a:sp3d>
        </p:spPr>
      </p:pic>
    </p:spTree>
    <p:extLst>
      <p:ext uri="{BB962C8B-B14F-4D97-AF65-F5344CB8AC3E}">
        <p14:creationId xmlns:p14="http://schemas.microsoft.com/office/powerpoint/2010/main" val="33499595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101788" y="992188"/>
            <a:ext cx="6612125" cy="5391150"/>
          </a:xfrm>
        </p:spPr>
        <p:txBody>
          <a:bodyPr>
            <a:normAutofit/>
          </a:bodyPr>
          <a:lstStyle/>
          <a:p>
            <a:r>
              <a:rPr lang="en-GB" dirty="0" smtClean="0"/>
              <a:t>Flexible combined </a:t>
            </a:r>
            <a:r>
              <a:rPr lang="en-GB" b="1" u="sng" dirty="0" smtClean="0"/>
              <a:t>Imager</a:t>
            </a:r>
            <a:r>
              <a:rPr lang="en-GB" dirty="0" smtClean="0"/>
              <a:t> (10 / 2.5 minutes)</a:t>
            </a:r>
          </a:p>
          <a:p>
            <a:r>
              <a:rPr lang="en-GB" dirty="0" smtClean="0"/>
              <a:t>Lightning Imager (Storm warning)</a:t>
            </a:r>
          </a:p>
          <a:p>
            <a:r>
              <a:rPr lang="en-GB" dirty="0" smtClean="0"/>
              <a:t>Infrared </a:t>
            </a:r>
            <a:r>
              <a:rPr lang="en-GB" b="1" u="sng" dirty="0" smtClean="0"/>
              <a:t>Sounder</a:t>
            </a:r>
            <a:r>
              <a:rPr lang="en-GB" dirty="0" smtClean="0"/>
              <a:t> (Temperature- and humidity profile)</a:t>
            </a:r>
          </a:p>
          <a:p>
            <a:r>
              <a:rPr lang="en-GB" dirty="0" smtClean="0"/>
              <a:t>UV-VIS-NIR Sounder (Trace gasses, air </a:t>
            </a:r>
            <a:r>
              <a:rPr lang="en-GB" dirty="0" err="1" smtClean="0"/>
              <a:t>quaility</a:t>
            </a:r>
            <a:r>
              <a:rPr lang="en-GB" dirty="0" smtClean="0"/>
              <a:t>)</a:t>
            </a:r>
            <a:endParaRPr lang="en-GB" dirty="0"/>
          </a:p>
        </p:txBody>
      </p:sp>
      <p:sp>
        <p:nvSpPr>
          <p:cNvPr id="3" name="Title 2"/>
          <p:cNvSpPr>
            <a:spLocks noGrp="1"/>
          </p:cNvSpPr>
          <p:nvPr>
            <p:ph type="title"/>
          </p:nvPr>
        </p:nvSpPr>
        <p:spPr/>
        <p:txBody>
          <a:bodyPr/>
          <a:lstStyle/>
          <a:p>
            <a:r>
              <a:rPr lang="en-GB" dirty="0" smtClean="0"/>
              <a:t>Meteosat Third Generation</a:t>
            </a:r>
            <a:endParaRPr lang="en-GB" dirty="0"/>
          </a:p>
        </p:txBody>
      </p:sp>
      <p:pic>
        <p:nvPicPr>
          <p:cNvPr id="4" name="Content Placeholder 3" descr="msg.png"/>
          <p:cNvPicPr>
            <a:picLocks noChangeAspect="1"/>
          </p:cNvPicPr>
          <p:nvPr/>
        </p:nvPicPr>
        <p:blipFill>
          <a:blip r:embed="rId2" cstate="print"/>
          <a:srcRect/>
          <a:stretch>
            <a:fillRect/>
          </a:stretch>
        </p:blipFill>
        <p:spPr bwMode="auto">
          <a:xfrm>
            <a:off x="272509" y="1108341"/>
            <a:ext cx="951187" cy="960218"/>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rot="4201979">
            <a:off x="863543" y="862275"/>
            <a:ext cx="1956926" cy="318762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rot="3909463">
            <a:off x="1021884" y="3206379"/>
            <a:ext cx="1705546" cy="2741430"/>
          </a:xfrm>
          <a:prstGeom prst="rect">
            <a:avLst/>
          </a:prstGeom>
          <a:noFill/>
          <a:ln w="9525">
            <a:noFill/>
            <a:miter lim="800000"/>
            <a:headEnd/>
            <a:tailEnd/>
          </a:ln>
        </p:spPr>
      </p:pic>
    </p:spTree>
    <p:extLst>
      <p:ext uri="{BB962C8B-B14F-4D97-AF65-F5344CB8AC3E}">
        <p14:creationId xmlns:p14="http://schemas.microsoft.com/office/powerpoint/2010/main" val="35116797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8802" y="992188"/>
            <a:ext cx="6295111" cy="5391150"/>
          </a:xfrm>
        </p:spPr>
        <p:txBody>
          <a:bodyPr/>
          <a:lstStyle/>
          <a:p>
            <a:r>
              <a:rPr lang="en-GB" dirty="0" smtClean="0"/>
              <a:t>Optical imaging, IR &amp; MW sounding, aerosol imaging, radio occultation, Sentinel-5</a:t>
            </a:r>
          </a:p>
          <a:p>
            <a:r>
              <a:rPr lang="en-GB" dirty="0" smtClean="0"/>
              <a:t>MW &amp; sub-mm-wave sounding, </a:t>
            </a:r>
            <a:r>
              <a:rPr lang="en-GB" dirty="0" err="1" smtClean="0"/>
              <a:t>scatterometry</a:t>
            </a:r>
            <a:r>
              <a:rPr lang="en-GB" dirty="0" smtClean="0"/>
              <a:t>, radio occultation</a:t>
            </a:r>
            <a:endParaRPr lang="en-GB" dirty="0"/>
          </a:p>
        </p:txBody>
      </p:sp>
      <p:sp>
        <p:nvSpPr>
          <p:cNvPr id="3" name="Title 2"/>
          <p:cNvSpPr>
            <a:spLocks noGrp="1"/>
          </p:cNvSpPr>
          <p:nvPr>
            <p:ph type="title"/>
          </p:nvPr>
        </p:nvSpPr>
        <p:spPr/>
        <p:txBody>
          <a:bodyPr/>
          <a:lstStyle/>
          <a:p>
            <a:r>
              <a:rPr lang="en-GB" dirty="0" smtClean="0"/>
              <a:t>EPS Second Generation</a:t>
            </a:r>
            <a:endParaRPr lang="en-GB" dirty="0"/>
          </a:p>
        </p:txBody>
      </p:sp>
      <p:pic>
        <p:nvPicPr>
          <p:cNvPr id="4" name="Picture 6" descr="metop.png"/>
          <p:cNvPicPr>
            <a:picLocks noChangeAspect="1"/>
          </p:cNvPicPr>
          <p:nvPr/>
        </p:nvPicPr>
        <p:blipFill>
          <a:blip r:embed="rId2" cstate="print"/>
          <a:srcRect/>
          <a:stretch>
            <a:fillRect/>
          </a:stretch>
        </p:blipFill>
        <p:spPr bwMode="auto">
          <a:xfrm rot="-1286163">
            <a:off x="266777" y="1361930"/>
            <a:ext cx="968240" cy="727054"/>
          </a:xfrm>
          <a:prstGeom prst="rect">
            <a:avLst/>
          </a:prstGeom>
          <a:noFill/>
          <a:ln w="9525">
            <a:noFill/>
            <a:miter lim="800000"/>
            <a:headEnd/>
            <a:tailEnd/>
          </a:ln>
        </p:spPr>
      </p:pic>
      <p:pic>
        <p:nvPicPr>
          <p:cNvPr id="5" name="Picture 177" descr="Metop_Second_Generationv02-ESA.png"/>
          <p:cNvPicPr>
            <a:picLocks noChangeAspect="1"/>
          </p:cNvPicPr>
          <p:nvPr/>
        </p:nvPicPr>
        <p:blipFill>
          <a:blip r:embed="rId3" cstate="print"/>
          <a:srcRect/>
          <a:stretch>
            <a:fillRect/>
          </a:stretch>
        </p:blipFill>
        <p:spPr bwMode="auto">
          <a:xfrm rot="17361089">
            <a:off x="923086" y="1338435"/>
            <a:ext cx="1997155" cy="1673990"/>
          </a:xfrm>
          <a:prstGeom prst="rect">
            <a:avLst/>
          </a:prstGeom>
          <a:noFill/>
          <a:ln w="9525">
            <a:noFill/>
            <a:miter lim="800000"/>
            <a:headEnd/>
            <a:tailEnd/>
          </a:ln>
        </p:spPr>
      </p:pic>
      <p:pic>
        <p:nvPicPr>
          <p:cNvPr id="6" name="Picture 178" descr="Metop_Second_Generation-ESA.png"/>
          <p:cNvPicPr>
            <a:picLocks noChangeAspect="1"/>
          </p:cNvPicPr>
          <p:nvPr/>
        </p:nvPicPr>
        <p:blipFill>
          <a:blip r:embed="rId4" cstate="print"/>
          <a:srcRect/>
          <a:stretch>
            <a:fillRect/>
          </a:stretch>
        </p:blipFill>
        <p:spPr bwMode="auto">
          <a:xfrm>
            <a:off x="1177603" y="3259103"/>
            <a:ext cx="1969009" cy="2153079"/>
          </a:xfrm>
          <a:prstGeom prst="rect">
            <a:avLst/>
          </a:prstGeom>
          <a:noFill/>
          <a:ln w="9525">
            <a:noFill/>
            <a:miter lim="800000"/>
            <a:headEnd/>
            <a:tailEnd/>
          </a:ln>
        </p:spPr>
      </p:pic>
    </p:spTree>
    <p:extLst>
      <p:ext uri="{BB962C8B-B14F-4D97-AF65-F5344CB8AC3E}">
        <p14:creationId xmlns:p14="http://schemas.microsoft.com/office/powerpoint/2010/main" val="19280806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title="[DM_DOCNAME]"/>
          <p:cNvSpPr txBox="1"/>
          <p:nvPr/>
        </p:nvSpPr>
        <p:spPr>
          <a:xfrm>
            <a:off x="2566800" y="1101600"/>
            <a:ext cx="7113600" cy="1980000"/>
          </a:xfrm>
          <a:prstGeom prst="rect">
            <a:avLst/>
          </a:prstGeom>
          <a:noFill/>
        </p:spPr>
        <p:txBody>
          <a:bodyPr wrap="square" rtlCol="0" anchor="b" anchorCtr="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2800" kern="0" dirty="0" smtClean="0">
                <a:solidFill>
                  <a:schemeClr val="bg1"/>
                </a:solidFill>
                <a:latin typeface="Arial" panose="020B0604020202020204" pitchFamily="34" charset="0"/>
                <a:cs typeface="Arial" panose="020B0604020202020204" pitchFamily="34" charset="0"/>
              </a:rPr>
              <a:t>Third-party data services</a:t>
            </a:r>
          </a:p>
          <a:p>
            <a:pPr marL="0" marR="0" lvl="0" indent="0" algn="r" defTabSz="914400" rtl="0" eaLnBrk="1" fontAlgn="base" latinLnBrk="0" hangingPunct="1">
              <a:lnSpc>
                <a:spcPct val="100000"/>
              </a:lnSpc>
              <a:spcBef>
                <a:spcPct val="0"/>
              </a:spcBef>
              <a:spcAft>
                <a:spcPct val="0"/>
              </a:spcAft>
              <a:buClrTx/>
              <a:buSzTx/>
              <a:buFontTx/>
              <a:buNone/>
              <a:tabLst/>
              <a:defRPr/>
            </a:pPr>
            <a:endParaRPr lang="en-GB" sz="2800" kern="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23158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Third-Party Data Services &amp; Data Distribution</a:t>
            </a:r>
          </a:p>
        </p:txBody>
      </p:sp>
      <p:sp>
        <p:nvSpPr>
          <p:cNvPr id="10243" name="Content Placeholder 2"/>
          <p:cNvSpPr>
            <a:spLocks noGrp="1"/>
          </p:cNvSpPr>
          <p:nvPr>
            <p:ph idx="1"/>
          </p:nvPr>
        </p:nvSpPr>
        <p:spPr>
          <a:xfrm>
            <a:off x="322263" y="1163638"/>
            <a:ext cx="9148762" cy="4781550"/>
          </a:xfrm>
        </p:spPr>
        <p:txBody>
          <a:bodyPr>
            <a:normAutofit fontScale="70000" lnSpcReduction="20000"/>
          </a:bodyPr>
          <a:lstStyle/>
          <a:p>
            <a:endParaRPr lang="en-GB" altLang="en-US" dirty="0" smtClean="0"/>
          </a:p>
          <a:p>
            <a:pPr>
              <a:spcAft>
                <a:spcPts val="600"/>
              </a:spcAft>
              <a:buFontTx/>
              <a:buChar char="•"/>
            </a:pPr>
            <a:r>
              <a:rPr lang="en-GB" altLang="en-US" b="1" dirty="0" smtClean="0"/>
              <a:t>NRT</a:t>
            </a:r>
            <a:r>
              <a:rPr lang="en-GB" altLang="en-US" dirty="0" smtClean="0"/>
              <a:t> data come from various organisations (CMA, CNES, ESA, ISRO, JAXA, JMA, NASA, NOAA, NSOAS, ROSHYDROMET)</a:t>
            </a:r>
          </a:p>
          <a:p>
            <a:pPr>
              <a:spcAft>
                <a:spcPts val="600"/>
              </a:spcAft>
              <a:buFontTx/>
              <a:buChar char="•"/>
            </a:pPr>
            <a:r>
              <a:rPr lang="en-GB" altLang="en-US" dirty="0" smtClean="0"/>
              <a:t>The </a:t>
            </a:r>
            <a:r>
              <a:rPr lang="en-GB" altLang="en-US" b="1" dirty="0" smtClean="0"/>
              <a:t>selection</a:t>
            </a:r>
            <a:r>
              <a:rPr lang="en-GB" altLang="en-US" dirty="0" smtClean="0"/>
              <a:t> and priority setting of data which EUMETSAT tries to make available is done by the STG-OPSWG.</a:t>
            </a:r>
          </a:p>
          <a:p>
            <a:pPr>
              <a:spcAft>
                <a:spcPts val="600"/>
              </a:spcAft>
              <a:buFontTx/>
              <a:buChar char="•"/>
            </a:pPr>
            <a:r>
              <a:rPr lang="en-GB" altLang="en-US" dirty="0" smtClean="0"/>
              <a:t>Data </a:t>
            </a:r>
            <a:r>
              <a:rPr lang="en-GB" altLang="en-US" b="1" dirty="0" smtClean="0"/>
              <a:t>reception</a:t>
            </a:r>
            <a:r>
              <a:rPr lang="en-GB" altLang="en-US" dirty="0" smtClean="0"/>
              <a:t> is done by the satellite provider or on behalf of the satellite provider.</a:t>
            </a:r>
          </a:p>
          <a:p>
            <a:pPr>
              <a:spcAft>
                <a:spcPts val="600"/>
              </a:spcAft>
              <a:buFontTx/>
              <a:buChar char="•"/>
            </a:pPr>
            <a:r>
              <a:rPr lang="en-GB" altLang="en-US" dirty="0" smtClean="0"/>
              <a:t>Data </a:t>
            </a:r>
            <a:r>
              <a:rPr lang="en-GB" altLang="en-US" b="1" dirty="0" smtClean="0"/>
              <a:t>policy</a:t>
            </a:r>
            <a:r>
              <a:rPr lang="en-GB" altLang="en-US" dirty="0" smtClean="0"/>
              <a:t> and data </a:t>
            </a:r>
            <a:r>
              <a:rPr lang="en-GB" altLang="en-US" b="1" dirty="0" smtClean="0"/>
              <a:t>ownership</a:t>
            </a:r>
            <a:r>
              <a:rPr lang="en-GB" altLang="en-US" dirty="0" smtClean="0"/>
              <a:t> remains with the provider.</a:t>
            </a:r>
          </a:p>
          <a:p>
            <a:pPr>
              <a:spcAft>
                <a:spcPts val="600"/>
              </a:spcAft>
              <a:buFontTx/>
              <a:buChar char="•"/>
            </a:pPr>
            <a:r>
              <a:rPr lang="en-GB" altLang="en-US" dirty="0" smtClean="0"/>
              <a:t>Raw data </a:t>
            </a:r>
            <a:r>
              <a:rPr lang="en-GB" altLang="en-US" b="1" dirty="0" smtClean="0"/>
              <a:t>processing</a:t>
            </a:r>
            <a:r>
              <a:rPr lang="en-GB" altLang="en-US" dirty="0" smtClean="0"/>
              <a:t> is in most cases done by the satellite providers.</a:t>
            </a:r>
          </a:p>
          <a:p>
            <a:pPr>
              <a:spcAft>
                <a:spcPts val="600"/>
              </a:spcAft>
              <a:buFontTx/>
              <a:buChar char="•"/>
            </a:pPr>
            <a:r>
              <a:rPr lang="en-GB" altLang="en-US" dirty="0" smtClean="0"/>
              <a:t>Data are </a:t>
            </a:r>
            <a:r>
              <a:rPr lang="en-GB" altLang="en-US" b="1" dirty="0" smtClean="0"/>
              <a:t>transferred</a:t>
            </a:r>
            <a:r>
              <a:rPr lang="en-GB" altLang="en-US" dirty="0" smtClean="0"/>
              <a:t> to EUMETSAT in various ways (dedicated lines, RMDCN, Internet, ...) using various protocols.</a:t>
            </a:r>
          </a:p>
        </p:txBody>
      </p:sp>
    </p:spTree>
    <p:extLst>
      <p:ext uri="{BB962C8B-B14F-4D97-AF65-F5344CB8AC3E}">
        <p14:creationId xmlns:p14="http://schemas.microsoft.com/office/powerpoint/2010/main" val="29830007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Third-Party Data Services &amp; Data Distribution</a:t>
            </a:r>
          </a:p>
        </p:txBody>
      </p:sp>
      <p:sp>
        <p:nvSpPr>
          <p:cNvPr id="11267" name="Content Placeholder 2"/>
          <p:cNvSpPr>
            <a:spLocks noGrp="1"/>
          </p:cNvSpPr>
          <p:nvPr>
            <p:ph idx="1"/>
          </p:nvPr>
        </p:nvSpPr>
        <p:spPr>
          <a:xfrm>
            <a:off x="322263" y="1163638"/>
            <a:ext cx="9148762" cy="4781550"/>
          </a:xfrm>
        </p:spPr>
        <p:txBody>
          <a:bodyPr>
            <a:normAutofit fontScale="85000" lnSpcReduction="20000"/>
          </a:bodyPr>
          <a:lstStyle/>
          <a:p>
            <a:pPr>
              <a:buFontTx/>
              <a:buChar char="•"/>
            </a:pPr>
            <a:endParaRPr lang="en-GB" altLang="en-US" smtClean="0"/>
          </a:p>
          <a:p>
            <a:pPr>
              <a:buFontTx/>
              <a:buChar char="•"/>
            </a:pPr>
            <a:r>
              <a:rPr lang="en-GB" altLang="en-US" smtClean="0"/>
              <a:t>Depending on user demands EUMETSAT can </a:t>
            </a:r>
            <a:r>
              <a:rPr lang="en-GB" altLang="en-US" b="1" smtClean="0"/>
              <a:t>reformat</a:t>
            </a:r>
            <a:r>
              <a:rPr lang="en-GB" altLang="en-US" smtClean="0"/>
              <a:t> or </a:t>
            </a:r>
            <a:r>
              <a:rPr lang="en-GB" altLang="en-US" b="1" smtClean="0"/>
              <a:t>tailor</a:t>
            </a:r>
            <a:r>
              <a:rPr lang="en-GB" altLang="en-US" smtClean="0"/>
              <a:t> the data.</a:t>
            </a:r>
          </a:p>
          <a:p>
            <a:pPr>
              <a:buFontTx/>
              <a:buChar char="•"/>
            </a:pPr>
            <a:r>
              <a:rPr lang="en-GB" altLang="en-US" smtClean="0"/>
              <a:t>Data </a:t>
            </a:r>
            <a:r>
              <a:rPr lang="en-GB" altLang="en-US" b="1" smtClean="0"/>
              <a:t>dissemination</a:t>
            </a:r>
            <a:r>
              <a:rPr lang="en-GB" altLang="en-US" smtClean="0"/>
              <a:t> is done via EUMETCast, in some cases also via GTS.</a:t>
            </a:r>
          </a:p>
          <a:p>
            <a:pPr>
              <a:buFontTx/>
              <a:buChar char="•"/>
            </a:pPr>
            <a:r>
              <a:rPr lang="en-GB" altLang="en-US" b="1" smtClean="0"/>
              <a:t>Archiving</a:t>
            </a:r>
            <a:r>
              <a:rPr lang="en-GB" altLang="en-US" smtClean="0"/>
              <a:t> is usually not done by EUMETSAT but by the data provider. It can be done on request.</a:t>
            </a:r>
          </a:p>
          <a:p>
            <a:pPr>
              <a:buFontTx/>
              <a:buChar char="•"/>
            </a:pPr>
            <a:r>
              <a:rPr lang="en-GB" altLang="en-US" smtClean="0"/>
              <a:t>The </a:t>
            </a:r>
            <a:r>
              <a:rPr lang="en-GB" altLang="en-US" b="1" smtClean="0"/>
              <a:t>registration</a:t>
            </a:r>
            <a:r>
              <a:rPr lang="en-GB" altLang="en-US" smtClean="0"/>
              <a:t> for the reception of 3</a:t>
            </a:r>
            <a:r>
              <a:rPr lang="en-GB" altLang="en-US" baseline="30000" smtClean="0"/>
              <a:t>rd</a:t>
            </a:r>
            <a:r>
              <a:rPr lang="en-GB" altLang="en-US" smtClean="0"/>
              <a:t> party data follows the same principles as for other EUMETSAT data through the Product Navigator.</a:t>
            </a:r>
          </a:p>
          <a:p>
            <a:pPr>
              <a:buFontTx/>
              <a:buChar char="•"/>
            </a:pPr>
            <a:r>
              <a:rPr lang="en-GB" altLang="en-US" b="1" smtClean="0"/>
              <a:t>Availability</a:t>
            </a:r>
            <a:r>
              <a:rPr lang="en-GB" altLang="en-US" smtClean="0"/>
              <a:t> and </a:t>
            </a:r>
            <a:r>
              <a:rPr lang="en-GB" altLang="en-US" b="1" smtClean="0"/>
              <a:t>timeliness</a:t>
            </a:r>
            <a:r>
              <a:rPr lang="en-GB" altLang="en-US" smtClean="0"/>
              <a:t> of data is mostly determined by the data provider.</a:t>
            </a:r>
          </a:p>
        </p:txBody>
      </p:sp>
    </p:spTree>
    <p:extLst>
      <p:ext uri="{BB962C8B-B14F-4D97-AF65-F5344CB8AC3E}">
        <p14:creationId xmlns:p14="http://schemas.microsoft.com/office/powerpoint/2010/main" val="15673064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Darmstadt - EUMETSAT</a:t>
            </a:r>
            <a:endParaRPr lang="en-GB" dirty="0"/>
          </a:p>
        </p:txBody>
      </p:sp>
      <p:pic>
        <p:nvPicPr>
          <p:cNvPr id="4" name="Picture 3" descr="eumetsat.jpg"/>
          <p:cNvPicPr>
            <a:picLocks noChangeAspect="1"/>
          </p:cNvPicPr>
          <p:nvPr/>
        </p:nvPicPr>
        <p:blipFill>
          <a:blip r:embed="rId2" cstate="print"/>
          <a:stretch>
            <a:fillRect/>
          </a:stretch>
        </p:blipFill>
        <p:spPr>
          <a:xfrm>
            <a:off x="0" y="4173200"/>
            <a:ext cx="3516657" cy="2344438"/>
          </a:xfrm>
          <a:prstGeom prst="rect">
            <a:avLst/>
          </a:prstGeom>
          <a:ln w="28575">
            <a:solidFill>
              <a:schemeClr val="bg1">
                <a:lumMod val="8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3303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0334" y="182563"/>
            <a:ext cx="6053138" cy="839788"/>
          </a:xfrm>
        </p:spPr>
        <p:txBody>
          <a:bodyPr anchor="t"/>
          <a:lstStyle/>
          <a:p>
            <a:r>
              <a:rPr lang="en-GB" altLang="en-US" dirty="0" smtClean="0"/>
              <a:t>GEO Third-Party Data Services</a:t>
            </a:r>
          </a:p>
        </p:txBody>
      </p:sp>
      <p:graphicFrame>
        <p:nvGraphicFramePr>
          <p:cNvPr id="5" name="Table 4"/>
          <p:cNvGraphicFramePr>
            <a:graphicFrameLocks noGrp="1"/>
          </p:cNvGraphicFramePr>
          <p:nvPr>
            <p:extLst>
              <p:ext uri="{D42A27DB-BD31-4B8C-83A1-F6EECF244321}">
                <p14:modId xmlns:p14="http://schemas.microsoft.com/office/powerpoint/2010/main" val="2984441970"/>
              </p:ext>
            </p:extLst>
          </p:nvPr>
        </p:nvGraphicFramePr>
        <p:xfrm>
          <a:off x="282576" y="1178638"/>
          <a:ext cx="8986836" cy="4959237"/>
        </p:xfrm>
        <a:graphic>
          <a:graphicData uri="http://schemas.openxmlformats.org/drawingml/2006/table">
            <a:tbl>
              <a:tblPr firstRow="1" bandRow="1">
                <a:tableStyleId>{00A15C55-8517-42AA-B614-E9B94910E393}</a:tableStyleId>
              </a:tblPr>
              <a:tblGrid>
                <a:gridCol w="2246709"/>
                <a:gridCol w="1876460"/>
                <a:gridCol w="2616958"/>
                <a:gridCol w="2246709"/>
              </a:tblGrid>
              <a:tr h="463231">
                <a:tc>
                  <a:txBody>
                    <a:bodyPr/>
                    <a:lstStyle/>
                    <a:p>
                      <a:r>
                        <a:rPr lang="en-GB" sz="1800" dirty="0" smtClean="0"/>
                        <a:t>Satellite</a:t>
                      </a:r>
                      <a:endParaRPr lang="en-GB" sz="1800" dirty="0"/>
                    </a:p>
                  </a:txBody>
                  <a:tcPr marL="91447" marR="91447" marT="45725" marB="45725"/>
                </a:tc>
                <a:tc>
                  <a:txBody>
                    <a:bodyPr/>
                    <a:lstStyle/>
                    <a:p>
                      <a:r>
                        <a:rPr lang="en-GB" sz="1800" dirty="0" smtClean="0"/>
                        <a:t>SSP</a:t>
                      </a:r>
                      <a:endParaRPr lang="en-GB" sz="1800" dirty="0"/>
                    </a:p>
                  </a:txBody>
                  <a:tcPr marL="91447" marR="91447" marT="45725" marB="45725"/>
                </a:tc>
                <a:tc>
                  <a:txBody>
                    <a:bodyPr/>
                    <a:lstStyle/>
                    <a:p>
                      <a:r>
                        <a:rPr lang="en-GB" sz="1800" dirty="0" smtClean="0"/>
                        <a:t>Instrument</a:t>
                      </a:r>
                      <a:endParaRPr lang="en-GB" sz="1800" dirty="0"/>
                    </a:p>
                  </a:txBody>
                  <a:tcPr marL="91447" marR="91447" marT="45725" marB="45725"/>
                </a:tc>
                <a:tc>
                  <a:txBody>
                    <a:bodyPr/>
                    <a:lstStyle/>
                    <a:p>
                      <a:r>
                        <a:rPr lang="en-GB" sz="1800" dirty="0" smtClean="0"/>
                        <a:t>Format</a:t>
                      </a:r>
                      <a:endParaRPr lang="en-GB" sz="1800" dirty="0"/>
                    </a:p>
                  </a:txBody>
                  <a:tcPr marL="91447" marR="91447" marT="45725" marB="45725"/>
                </a:tc>
              </a:tr>
              <a:tr h="463231">
                <a:tc>
                  <a:txBody>
                    <a:bodyPr/>
                    <a:lstStyle/>
                    <a:p>
                      <a:r>
                        <a:rPr lang="en-GB" sz="2400" dirty="0" smtClean="0"/>
                        <a:t>GOES-15</a:t>
                      </a:r>
                      <a:endParaRPr lang="en-GB" sz="2400" dirty="0"/>
                    </a:p>
                  </a:txBody>
                  <a:tcPr marL="91447" marR="91447" marT="45725" marB="45725"/>
                </a:tc>
                <a:tc>
                  <a:txBody>
                    <a:bodyPr/>
                    <a:lstStyle/>
                    <a:p>
                      <a:r>
                        <a:rPr lang="en-GB" sz="2400" dirty="0" smtClean="0"/>
                        <a:t>135</a:t>
                      </a:r>
                      <a:r>
                        <a:rPr lang="en-GB" sz="2400" baseline="0" dirty="0" smtClean="0"/>
                        <a:t> W (past)</a:t>
                      </a:r>
                      <a:endParaRPr lang="en-GB" sz="2400" dirty="0"/>
                    </a:p>
                  </a:txBody>
                  <a:tcPr marL="91447" marR="91447" marT="45725" marB="45725"/>
                </a:tc>
                <a:tc>
                  <a:txBody>
                    <a:bodyPr/>
                    <a:lstStyle/>
                    <a:p>
                      <a:r>
                        <a:rPr lang="en-GB" sz="2400" dirty="0" smtClean="0"/>
                        <a:t>IMAGER</a:t>
                      </a:r>
                      <a:endParaRPr lang="en-GB" sz="2400" dirty="0"/>
                    </a:p>
                  </a:txBody>
                  <a:tcPr marL="91447" marR="91447" marT="45725" marB="45725"/>
                </a:tc>
                <a:tc>
                  <a:txBody>
                    <a:bodyPr/>
                    <a:lstStyle/>
                    <a:p>
                      <a:r>
                        <a:rPr lang="en-GB" sz="2400" dirty="0" err="1" smtClean="0"/>
                        <a:t>netCDF</a:t>
                      </a:r>
                      <a:endParaRPr lang="en-GB" sz="2400" dirty="0"/>
                    </a:p>
                  </a:txBody>
                  <a:tcPr marL="91447" marR="91447" marT="45725" marB="45725"/>
                </a:tc>
              </a:tr>
              <a:tr h="513409">
                <a:tc>
                  <a:txBody>
                    <a:bodyPr/>
                    <a:lstStyle/>
                    <a:p>
                      <a:r>
                        <a:rPr lang="en-GB" sz="2400" dirty="0" smtClean="0"/>
                        <a:t>GOES-16</a:t>
                      </a:r>
                      <a:endParaRPr lang="en-GB" sz="2400" dirty="0"/>
                    </a:p>
                  </a:txBody>
                  <a:tcPr marL="91447" marR="91447" marT="45725" marB="45725"/>
                </a:tc>
                <a:tc>
                  <a:txBody>
                    <a:bodyPr/>
                    <a:lstStyle/>
                    <a:p>
                      <a:r>
                        <a:rPr lang="en-GB" sz="2400" dirty="0" smtClean="0"/>
                        <a:t>75.2 W</a:t>
                      </a:r>
                      <a:endParaRPr lang="en-GB" sz="2400" dirty="0"/>
                    </a:p>
                  </a:txBody>
                  <a:tcPr marL="91447" marR="91447" marT="45725" marB="45725"/>
                </a:tc>
                <a:tc>
                  <a:txBody>
                    <a:bodyPr/>
                    <a:lstStyle/>
                    <a:p>
                      <a:r>
                        <a:rPr lang="en-GB" sz="2400" dirty="0" smtClean="0"/>
                        <a:t>ABI, GLM, EXIS</a:t>
                      </a:r>
                      <a:endParaRPr lang="en-GB" sz="2400" dirty="0"/>
                    </a:p>
                  </a:txBody>
                  <a:tcPr marL="91447" marR="91447" marT="45725" marB="45725"/>
                </a:tc>
                <a:tc>
                  <a:txBody>
                    <a:bodyPr/>
                    <a:lstStyle/>
                    <a:p>
                      <a:r>
                        <a:rPr lang="en-GB" sz="2400" baseline="0" dirty="0" err="1" smtClean="0"/>
                        <a:t>netCDF</a:t>
                      </a:r>
                      <a:endParaRPr lang="en-GB" sz="2400" dirty="0"/>
                    </a:p>
                  </a:txBody>
                  <a:tcPr marL="91447" marR="91447" marT="45725" marB="45725"/>
                </a:tc>
              </a:tr>
              <a:tr h="444019">
                <a:tc>
                  <a:txBody>
                    <a:bodyPr/>
                    <a:lstStyle/>
                    <a:p>
                      <a:r>
                        <a:rPr lang="en-GB" sz="2400" dirty="0" smtClean="0"/>
                        <a:t>GOES-17</a:t>
                      </a:r>
                      <a:endParaRPr lang="en-GB" sz="2400" dirty="0"/>
                    </a:p>
                  </a:txBody>
                  <a:tcPr marL="91447" marR="91447" marT="45725" marB="45725"/>
                </a:tc>
                <a:tc>
                  <a:txBody>
                    <a:bodyPr/>
                    <a:lstStyle/>
                    <a:p>
                      <a:r>
                        <a:rPr lang="en-GB" sz="2400" dirty="0" smtClean="0"/>
                        <a:t>137 W (final)</a:t>
                      </a:r>
                      <a:endParaRPr lang="en-GB" sz="2400" dirty="0"/>
                    </a:p>
                  </a:txBody>
                  <a:tcPr marL="91447" marR="91447" marT="45725" marB="45725"/>
                </a:tc>
                <a:tc>
                  <a:txBody>
                    <a:bodyPr/>
                    <a:lstStyle/>
                    <a:p>
                      <a:r>
                        <a:rPr lang="en-GB" sz="2400" dirty="0" smtClean="0"/>
                        <a:t>ABI</a:t>
                      </a:r>
                      <a:endParaRPr lang="en-GB" sz="2400" dirty="0"/>
                    </a:p>
                  </a:txBody>
                  <a:tcPr marL="91447" marR="91447" marT="45725" marB="45725"/>
                </a:tc>
                <a:tc>
                  <a:txBody>
                    <a:bodyPr/>
                    <a:lstStyle/>
                    <a:p>
                      <a:r>
                        <a:rPr lang="en-GB" sz="2400" dirty="0" err="1" smtClean="0"/>
                        <a:t>netCDF</a:t>
                      </a:r>
                      <a:endParaRPr lang="en-GB" sz="2400" dirty="0"/>
                    </a:p>
                  </a:txBody>
                  <a:tcPr marL="91447" marR="91447" marT="45725" marB="45725"/>
                </a:tc>
              </a:tr>
              <a:tr h="463231">
                <a:tc>
                  <a:txBody>
                    <a:bodyPr/>
                    <a:lstStyle/>
                    <a:p>
                      <a:r>
                        <a:rPr lang="en-GB" sz="2400" dirty="0" smtClean="0"/>
                        <a:t>Electro-L</a:t>
                      </a:r>
                      <a:r>
                        <a:rPr lang="en-GB" sz="2400" baseline="0" dirty="0" smtClean="0"/>
                        <a:t> N2</a:t>
                      </a:r>
                      <a:endParaRPr lang="en-GB" sz="2400" dirty="0"/>
                    </a:p>
                  </a:txBody>
                  <a:tcPr marL="91447" marR="91447" marT="45725" marB="45725"/>
                </a:tc>
                <a:tc>
                  <a:txBody>
                    <a:bodyPr/>
                    <a:lstStyle/>
                    <a:p>
                      <a:r>
                        <a:rPr lang="en-GB" sz="2400" dirty="0" smtClean="0"/>
                        <a:t>76 E</a:t>
                      </a:r>
                      <a:endParaRPr lang="en-GB" sz="2400" dirty="0"/>
                    </a:p>
                  </a:txBody>
                  <a:tcPr marL="91447" marR="91447" marT="45725" marB="45725"/>
                </a:tc>
                <a:tc>
                  <a:txBody>
                    <a:bodyPr/>
                    <a:lstStyle/>
                    <a:p>
                      <a:r>
                        <a:rPr lang="en-GB" sz="2400" dirty="0" smtClean="0"/>
                        <a:t>MSU-GS</a:t>
                      </a:r>
                      <a:endParaRPr lang="en-GB" sz="2400" dirty="0"/>
                    </a:p>
                  </a:txBody>
                  <a:tcPr marL="91447" marR="91447" marT="45725" marB="45725"/>
                </a:tc>
                <a:tc>
                  <a:txBody>
                    <a:bodyPr/>
                    <a:lstStyle/>
                    <a:p>
                      <a:r>
                        <a:rPr lang="en-GB" sz="2400" dirty="0" smtClean="0"/>
                        <a:t>HRIT</a:t>
                      </a:r>
                      <a:endParaRPr lang="en-GB" sz="2400" dirty="0"/>
                    </a:p>
                  </a:txBody>
                  <a:tcPr marL="91447" marR="91447" marT="45725" marB="45725"/>
                </a:tc>
              </a:tr>
              <a:tr h="425178">
                <a:tc>
                  <a:txBody>
                    <a:bodyPr/>
                    <a:lstStyle/>
                    <a:p>
                      <a:r>
                        <a:rPr lang="en-GB" sz="2400" kern="1200" dirty="0" smtClean="0">
                          <a:solidFill>
                            <a:schemeClr val="dk1"/>
                          </a:solidFill>
                          <a:latin typeface="+mn-lt"/>
                          <a:ea typeface="+mn-ea"/>
                          <a:cs typeface="+mn-cs"/>
                        </a:rPr>
                        <a:t>INSAT-3D</a:t>
                      </a:r>
                      <a:endParaRPr lang="en-GB" sz="2400" kern="1200" dirty="0">
                        <a:solidFill>
                          <a:schemeClr val="dk1"/>
                        </a:solidFill>
                        <a:latin typeface="+mn-lt"/>
                        <a:ea typeface="+mn-ea"/>
                        <a:cs typeface="+mn-cs"/>
                      </a:endParaRPr>
                    </a:p>
                  </a:txBody>
                  <a:tcPr marL="91447" marR="91447" marT="45725" marB="45725"/>
                </a:tc>
                <a:tc>
                  <a:txBody>
                    <a:bodyPr/>
                    <a:lstStyle/>
                    <a:p>
                      <a:r>
                        <a:rPr lang="en-GB" sz="2400" kern="1200" dirty="0" smtClean="0">
                          <a:solidFill>
                            <a:schemeClr val="dk1"/>
                          </a:solidFill>
                          <a:latin typeface="+mn-lt"/>
                          <a:ea typeface="+mn-ea"/>
                          <a:cs typeface="+mn-cs"/>
                        </a:rPr>
                        <a:t>82 E</a:t>
                      </a:r>
                      <a:endParaRPr lang="en-GB" sz="2400" kern="1200" dirty="0">
                        <a:solidFill>
                          <a:schemeClr val="dk1"/>
                        </a:solidFill>
                        <a:latin typeface="+mn-lt"/>
                        <a:ea typeface="+mn-ea"/>
                        <a:cs typeface="+mn-cs"/>
                      </a:endParaRPr>
                    </a:p>
                  </a:txBody>
                  <a:tcPr marL="91447" marR="91447" marT="45725" marB="45725"/>
                </a:tc>
                <a:tc>
                  <a:txBody>
                    <a:bodyPr/>
                    <a:lstStyle/>
                    <a:p>
                      <a:r>
                        <a:rPr lang="en-GB" sz="2400" dirty="0" smtClean="0"/>
                        <a:t>IMAGER</a:t>
                      </a:r>
                      <a:endParaRPr lang="en-GB" sz="2400" kern="1200" dirty="0">
                        <a:solidFill>
                          <a:schemeClr val="dk1"/>
                        </a:solidFill>
                        <a:latin typeface="+mn-lt"/>
                        <a:ea typeface="+mn-ea"/>
                        <a:cs typeface="+mn-cs"/>
                      </a:endParaRPr>
                    </a:p>
                  </a:txBody>
                  <a:tcPr marL="91447" marR="91447" marT="45725" marB="45725"/>
                </a:tc>
                <a:tc>
                  <a:txBody>
                    <a:bodyPr/>
                    <a:lstStyle/>
                    <a:p>
                      <a:r>
                        <a:rPr lang="en-GB" sz="2400" kern="1200" dirty="0" smtClean="0">
                          <a:solidFill>
                            <a:schemeClr val="dk1"/>
                          </a:solidFill>
                          <a:latin typeface="+mn-lt"/>
                          <a:ea typeface="+mn-ea"/>
                          <a:cs typeface="+mn-cs"/>
                        </a:rPr>
                        <a:t>HDF</a:t>
                      </a:r>
                      <a:endParaRPr lang="en-GB" sz="2400" kern="1200" dirty="0">
                        <a:solidFill>
                          <a:schemeClr val="dk1"/>
                        </a:solidFill>
                        <a:latin typeface="+mn-lt"/>
                        <a:ea typeface="+mn-ea"/>
                        <a:cs typeface="+mn-cs"/>
                      </a:endParaRPr>
                    </a:p>
                  </a:txBody>
                  <a:tcPr marL="91447" marR="91447" marT="45725" marB="45725"/>
                </a:tc>
              </a:tr>
              <a:tr h="450461">
                <a:tc>
                  <a:txBody>
                    <a:bodyPr/>
                    <a:lstStyle/>
                    <a:p>
                      <a:r>
                        <a:rPr lang="en-GB" sz="2400" dirty="0" smtClean="0">
                          <a:solidFill>
                            <a:schemeClr val="tx1"/>
                          </a:solidFill>
                        </a:rPr>
                        <a:t>Himawari-8</a:t>
                      </a:r>
                      <a:endParaRPr lang="en-GB" sz="2400" dirty="0">
                        <a:solidFill>
                          <a:schemeClr val="tx1"/>
                        </a:solidFill>
                      </a:endParaRPr>
                    </a:p>
                  </a:txBody>
                  <a:tcPr marL="91447" marR="91447" marT="45725" marB="45725"/>
                </a:tc>
                <a:tc>
                  <a:txBody>
                    <a:bodyPr/>
                    <a:lstStyle/>
                    <a:p>
                      <a:r>
                        <a:rPr lang="en-GB" sz="2400" dirty="0" smtClean="0">
                          <a:solidFill>
                            <a:schemeClr val="tx1"/>
                          </a:solidFill>
                        </a:rPr>
                        <a:t>140.7 E</a:t>
                      </a:r>
                      <a:endParaRPr lang="en-GB" sz="2400" dirty="0">
                        <a:solidFill>
                          <a:schemeClr val="tx1"/>
                        </a:solidFill>
                      </a:endParaRPr>
                    </a:p>
                  </a:txBody>
                  <a:tcPr marL="91447" marR="91447" marT="45725" marB="45725"/>
                </a:tc>
                <a:tc>
                  <a:txBody>
                    <a:bodyPr/>
                    <a:lstStyle/>
                    <a:p>
                      <a:r>
                        <a:rPr lang="en-GB" sz="2400" dirty="0" smtClean="0">
                          <a:solidFill>
                            <a:schemeClr val="tx1"/>
                          </a:solidFill>
                        </a:rPr>
                        <a:t>AHI</a:t>
                      </a:r>
                      <a:endParaRPr lang="en-GB" sz="2400" dirty="0">
                        <a:solidFill>
                          <a:schemeClr val="tx1"/>
                        </a:solidFill>
                      </a:endParaRPr>
                    </a:p>
                  </a:txBody>
                  <a:tcPr marL="91447" marR="91447" marT="45725" marB="45725"/>
                </a:tc>
                <a:tc>
                  <a:txBody>
                    <a:bodyPr/>
                    <a:lstStyle/>
                    <a:p>
                      <a:r>
                        <a:rPr lang="en-GB" sz="2400" dirty="0" smtClean="0">
                          <a:solidFill>
                            <a:schemeClr val="tx1"/>
                          </a:solidFill>
                        </a:rPr>
                        <a:t>HRIT</a:t>
                      </a:r>
                      <a:endParaRPr lang="en-GB" sz="2400" dirty="0">
                        <a:solidFill>
                          <a:schemeClr val="tx1"/>
                        </a:solidFill>
                      </a:endParaRPr>
                    </a:p>
                  </a:txBody>
                  <a:tcPr marL="91447" marR="91447" marT="45725" marB="45725"/>
                </a:tc>
              </a:tr>
              <a:tr h="501796">
                <a:tc>
                  <a:txBody>
                    <a:bodyPr/>
                    <a:lstStyle/>
                    <a:p>
                      <a:r>
                        <a:rPr lang="en-GB" sz="2400" dirty="0" smtClean="0">
                          <a:solidFill>
                            <a:schemeClr val="tx1"/>
                          </a:solidFill>
                        </a:rPr>
                        <a:t>FY-2E</a:t>
                      </a:r>
                      <a:endParaRPr lang="en-GB" sz="2400" dirty="0">
                        <a:solidFill>
                          <a:schemeClr val="tx1"/>
                        </a:solidFill>
                      </a:endParaRPr>
                    </a:p>
                  </a:txBody>
                  <a:tcPr marL="91447" marR="91447" marT="45725" marB="45725"/>
                </a:tc>
                <a:tc>
                  <a:txBody>
                    <a:bodyPr/>
                    <a:lstStyle/>
                    <a:p>
                      <a:r>
                        <a:rPr lang="en-GB" sz="2400" dirty="0" smtClean="0">
                          <a:solidFill>
                            <a:schemeClr val="tx1"/>
                          </a:solidFill>
                        </a:rPr>
                        <a:t>86.5 E</a:t>
                      </a:r>
                      <a:endParaRPr lang="en-GB" sz="2400" dirty="0">
                        <a:solidFill>
                          <a:schemeClr val="tx1"/>
                        </a:solidFill>
                      </a:endParaRPr>
                    </a:p>
                  </a:txBody>
                  <a:tcPr marL="91447" marR="91447" marT="45725" marB="45725"/>
                </a:tc>
                <a:tc>
                  <a:txBody>
                    <a:bodyPr/>
                    <a:lstStyle/>
                    <a:p>
                      <a:r>
                        <a:rPr lang="en-GB" sz="2400" dirty="0" smtClean="0">
                          <a:solidFill>
                            <a:schemeClr val="tx1"/>
                          </a:solidFill>
                        </a:rPr>
                        <a:t>S-VISSR</a:t>
                      </a:r>
                      <a:endParaRPr lang="en-GB" sz="2400" dirty="0">
                        <a:solidFill>
                          <a:schemeClr val="tx1"/>
                        </a:solidFill>
                      </a:endParaRPr>
                    </a:p>
                  </a:txBody>
                  <a:tcPr marL="91447" marR="91447" marT="45725" marB="45725"/>
                </a:tc>
                <a:tc>
                  <a:txBody>
                    <a:bodyPr/>
                    <a:lstStyle/>
                    <a:p>
                      <a:r>
                        <a:rPr lang="en-GB" sz="2400" dirty="0" smtClean="0">
                          <a:solidFill>
                            <a:schemeClr val="tx1"/>
                          </a:solidFill>
                        </a:rPr>
                        <a:t>HDF</a:t>
                      </a:r>
                      <a:endParaRPr lang="en-GB" sz="2400" dirty="0">
                        <a:solidFill>
                          <a:schemeClr val="tx1"/>
                        </a:solidFill>
                      </a:endParaRPr>
                    </a:p>
                  </a:txBody>
                  <a:tcPr marL="91447" marR="91447" marT="45725" marB="45725"/>
                </a:tc>
              </a:tr>
              <a:tr h="457200">
                <a:tc>
                  <a:txBody>
                    <a:bodyPr/>
                    <a:lstStyle/>
                    <a:p>
                      <a:r>
                        <a:rPr lang="en-GB" sz="2400" dirty="0" smtClean="0">
                          <a:solidFill>
                            <a:schemeClr val="tx1"/>
                          </a:solidFill>
                        </a:rPr>
                        <a:t>FY-2G</a:t>
                      </a:r>
                      <a:endParaRPr lang="en-GB" sz="2400" dirty="0">
                        <a:solidFill>
                          <a:schemeClr val="tx1"/>
                        </a:solidFill>
                      </a:endParaRPr>
                    </a:p>
                  </a:txBody>
                  <a:tcPr marL="91447" marR="91447" marT="45725" marB="45725"/>
                </a:tc>
                <a:tc>
                  <a:txBody>
                    <a:bodyPr/>
                    <a:lstStyle/>
                    <a:p>
                      <a:r>
                        <a:rPr lang="en-GB" sz="2400" dirty="0" smtClean="0">
                          <a:solidFill>
                            <a:schemeClr val="tx1"/>
                          </a:solidFill>
                        </a:rPr>
                        <a:t>99.5 E</a:t>
                      </a:r>
                      <a:endParaRPr lang="en-GB" sz="2400" dirty="0">
                        <a:solidFill>
                          <a:schemeClr val="tx1"/>
                        </a:solidFill>
                      </a:endParaRPr>
                    </a:p>
                  </a:txBody>
                  <a:tcPr marL="91447" marR="91447" marT="45725" marB="45725"/>
                </a:tc>
                <a:tc>
                  <a:txBody>
                    <a:bodyPr/>
                    <a:lstStyle/>
                    <a:p>
                      <a:r>
                        <a:rPr lang="en-GB" sz="2400" dirty="0" smtClean="0"/>
                        <a:t>IMAGER</a:t>
                      </a:r>
                      <a:endParaRPr lang="en-GB" sz="2400" dirty="0">
                        <a:solidFill>
                          <a:schemeClr val="tx1"/>
                        </a:solidFill>
                      </a:endParaRPr>
                    </a:p>
                  </a:txBody>
                  <a:tcPr marL="91447" marR="91447" marT="45725" marB="45725"/>
                </a:tc>
                <a:tc>
                  <a:txBody>
                    <a:bodyPr/>
                    <a:lstStyle/>
                    <a:p>
                      <a:r>
                        <a:rPr lang="en-GB" sz="2400" dirty="0" smtClean="0">
                          <a:solidFill>
                            <a:schemeClr val="tx1"/>
                          </a:solidFill>
                        </a:rPr>
                        <a:t>HDF</a:t>
                      </a:r>
                      <a:endParaRPr lang="en-GB" sz="2400" dirty="0">
                        <a:solidFill>
                          <a:schemeClr val="tx1"/>
                        </a:solidFill>
                      </a:endParaRPr>
                    </a:p>
                  </a:txBody>
                  <a:tcPr marL="91447" marR="91447" marT="45725" marB="45725"/>
                </a:tc>
              </a:tr>
            </a:tbl>
          </a:graphicData>
        </a:graphic>
      </p:graphicFrame>
    </p:spTree>
    <p:extLst>
      <p:ext uri="{BB962C8B-B14F-4D97-AF65-F5344CB8AC3E}">
        <p14:creationId xmlns:p14="http://schemas.microsoft.com/office/powerpoint/2010/main" val="5887797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0334" y="216766"/>
            <a:ext cx="6053138" cy="839788"/>
          </a:xfrm>
        </p:spPr>
        <p:txBody>
          <a:bodyPr anchor="t"/>
          <a:lstStyle/>
          <a:p>
            <a:r>
              <a:rPr lang="en-GB" altLang="en-US" dirty="0" smtClean="0"/>
              <a:t>LEO Third-Party Data Services</a:t>
            </a:r>
          </a:p>
        </p:txBody>
      </p:sp>
      <p:graphicFrame>
        <p:nvGraphicFramePr>
          <p:cNvPr id="5" name="Table 4"/>
          <p:cNvGraphicFramePr>
            <a:graphicFrameLocks noGrp="1"/>
          </p:cNvGraphicFramePr>
          <p:nvPr>
            <p:extLst>
              <p:ext uri="{D42A27DB-BD31-4B8C-83A1-F6EECF244321}">
                <p14:modId xmlns:p14="http://schemas.microsoft.com/office/powerpoint/2010/main" val="538396980"/>
              </p:ext>
            </p:extLst>
          </p:nvPr>
        </p:nvGraphicFramePr>
        <p:xfrm>
          <a:off x="236538" y="1303338"/>
          <a:ext cx="8986836" cy="4892675"/>
        </p:xfrm>
        <a:graphic>
          <a:graphicData uri="http://schemas.openxmlformats.org/drawingml/2006/table">
            <a:tbl>
              <a:tblPr firstRow="1" bandRow="1">
                <a:tableStyleId>{00A15C55-8517-42AA-B614-E9B94910E393}</a:tableStyleId>
              </a:tblPr>
              <a:tblGrid>
                <a:gridCol w="2246709"/>
                <a:gridCol w="2246709"/>
                <a:gridCol w="2246709"/>
                <a:gridCol w="2246709"/>
              </a:tblGrid>
              <a:tr h="512903">
                <a:tc>
                  <a:txBody>
                    <a:bodyPr/>
                    <a:lstStyle/>
                    <a:p>
                      <a:r>
                        <a:rPr lang="en-GB" sz="1800" dirty="0" smtClean="0"/>
                        <a:t>Satellite</a:t>
                      </a:r>
                      <a:endParaRPr lang="en-GB" sz="1800" dirty="0"/>
                    </a:p>
                  </a:txBody>
                  <a:tcPr marL="91447" marR="91447" marT="45725" marB="45725"/>
                </a:tc>
                <a:tc>
                  <a:txBody>
                    <a:bodyPr/>
                    <a:lstStyle/>
                    <a:p>
                      <a:r>
                        <a:rPr lang="en-GB" sz="1800" dirty="0" smtClean="0"/>
                        <a:t>Instrument</a:t>
                      </a:r>
                      <a:endParaRPr lang="en-GB" sz="1800" dirty="0"/>
                    </a:p>
                  </a:txBody>
                  <a:tcPr marL="91447" marR="91447" marT="45725" marB="45725"/>
                </a:tc>
                <a:tc>
                  <a:txBody>
                    <a:bodyPr/>
                    <a:lstStyle/>
                    <a:p>
                      <a:r>
                        <a:rPr lang="en-GB" sz="1800" dirty="0" smtClean="0"/>
                        <a:t>Data</a:t>
                      </a:r>
                      <a:endParaRPr lang="en-GB" sz="1800" dirty="0"/>
                    </a:p>
                  </a:txBody>
                  <a:tcPr marL="91447" marR="91447" marT="45725" marB="45725"/>
                </a:tc>
                <a:tc>
                  <a:txBody>
                    <a:bodyPr/>
                    <a:lstStyle/>
                    <a:p>
                      <a:r>
                        <a:rPr lang="en-GB" sz="1800" dirty="0" smtClean="0"/>
                        <a:t>Format</a:t>
                      </a:r>
                      <a:endParaRPr lang="en-GB" sz="1800" dirty="0"/>
                    </a:p>
                  </a:txBody>
                  <a:tcPr marL="91447" marR="91447" marT="45725" marB="45725"/>
                </a:tc>
              </a:tr>
              <a:tr h="512903">
                <a:tc>
                  <a:txBody>
                    <a:bodyPr/>
                    <a:lstStyle/>
                    <a:p>
                      <a:r>
                        <a:rPr lang="en-GB" sz="2400" dirty="0" smtClean="0"/>
                        <a:t>FY-3B, C</a:t>
                      </a:r>
                      <a:endParaRPr lang="en-GB" sz="2400" dirty="0"/>
                    </a:p>
                  </a:txBody>
                  <a:tcPr marL="91447" marR="91447" marT="45725" marB="45725"/>
                </a:tc>
                <a:tc>
                  <a:txBody>
                    <a:bodyPr/>
                    <a:lstStyle/>
                    <a:p>
                      <a:r>
                        <a:rPr lang="en-GB" sz="2400" dirty="0" smtClean="0"/>
                        <a:t>Sounders</a:t>
                      </a:r>
                      <a:endParaRPr lang="en-GB" sz="2400" dirty="0"/>
                    </a:p>
                  </a:txBody>
                  <a:tcPr marL="91447" marR="91447" marT="45725" marB="45725"/>
                </a:tc>
                <a:tc>
                  <a:txBody>
                    <a:bodyPr/>
                    <a:lstStyle/>
                    <a:p>
                      <a:r>
                        <a:rPr lang="en-GB" sz="2400" dirty="0" smtClean="0"/>
                        <a:t>L1</a:t>
                      </a:r>
                      <a:endParaRPr lang="en-GB" sz="2400" dirty="0"/>
                    </a:p>
                  </a:txBody>
                  <a:tcPr marL="91447" marR="91447" marT="45725" marB="45725"/>
                </a:tc>
                <a:tc>
                  <a:txBody>
                    <a:bodyPr/>
                    <a:lstStyle/>
                    <a:p>
                      <a:r>
                        <a:rPr lang="en-GB" sz="2400" dirty="0" smtClean="0"/>
                        <a:t>HDF and BUFR</a:t>
                      </a:r>
                      <a:endParaRPr lang="en-GB" sz="2400" dirty="0"/>
                    </a:p>
                  </a:txBody>
                  <a:tcPr marL="91447" marR="91447" marT="45725" marB="45725"/>
                </a:tc>
              </a:tr>
              <a:tr h="519006">
                <a:tc>
                  <a:txBody>
                    <a:bodyPr/>
                    <a:lstStyle/>
                    <a:p>
                      <a:r>
                        <a:rPr lang="en-GB" sz="2400" dirty="0" smtClean="0"/>
                        <a:t>Terra</a:t>
                      </a:r>
                      <a:r>
                        <a:rPr lang="en-GB" sz="2400" baseline="0" dirty="0" smtClean="0"/>
                        <a:t> and Aqua</a:t>
                      </a:r>
                      <a:endParaRPr lang="en-GB" sz="2400" dirty="0"/>
                    </a:p>
                  </a:txBody>
                  <a:tcPr marL="91447" marR="91447" marT="45725" marB="45725"/>
                </a:tc>
                <a:tc>
                  <a:txBody>
                    <a:bodyPr/>
                    <a:lstStyle/>
                    <a:p>
                      <a:r>
                        <a:rPr lang="en-GB" sz="2400" dirty="0" smtClean="0"/>
                        <a:t>MODIS</a:t>
                      </a:r>
                      <a:endParaRPr lang="en-GB" sz="2400" dirty="0"/>
                    </a:p>
                  </a:txBody>
                  <a:tcPr marL="91447" marR="91447" marT="45725" marB="45725"/>
                </a:tc>
                <a:tc>
                  <a:txBody>
                    <a:bodyPr/>
                    <a:lstStyle/>
                    <a:p>
                      <a:r>
                        <a:rPr lang="en-GB" sz="2400" dirty="0" smtClean="0"/>
                        <a:t>L1,</a:t>
                      </a:r>
                      <a:r>
                        <a:rPr lang="en-GB" sz="2400" baseline="0" dirty="0" smtClean="0"/>
                        <a:t> L2 and L3</a:t>
                      </a:r>
                      <a:endParaRPr lang="en-GB" sz="2400" dirty="0"/>
                    </a:p>
                  </a:txBody>
                  <a:tcPr marL="91447" marR="91447" marT="45725" marB="45725"/>
                </a:tc>
                <a:tc>
                  <a:txBody>
                    <a:bodyPr/>
                    <a:lstStyle/>
                    <a:p>
                      <a:r>
                        <a:rPr lang="en-GB" sz="2400" baseline="0" dirty="0" smtClean="0"/>
                        <a:t>HDF-4</a:t>
                      </a:r>
                      <a:endParaRPr lang="en-GB" sz="2400" dirty="0"/>
                    </a:p>
                  </a:txBody>
                  <a:tcPr marL="91447" marR="91447" marT="45725" marB="45725"/>
                </a:tc>
              </a:tr>
              <a:tr h="823053">
                <a:tc>
                  <a:txBody>
                    <a:bodyPr/>
                    <a:lstStyle/>
                    <a:p>
                      <a:r>
                        <a:rPr lang="en-GB" sz="2400" dirty="0" smtClean="0"/>
                        <a:t>DMSP F16, -18</a:t>
                      </a:r>
                      <a:endParaRPr lang="en-GB" sz="2400" dirty="0"/>
                    </a:p>
                  </a:txBody>
                  <a:tcPr marL="91447" marR="91447" marT="45725" marB="45725"/>
                </a:tc>
                <a:tc>
                  <a:txBody>
                    <a:bodyPr/>
                    <a:lstStyle/>
                    <a:p>
                      <a:r>
                        <a:rPr lang="en-GB" sz="2400" baseline="0" dirty="0" smtClean="0"/>
                        <a:t>SSMI/S</a:t>
                      </a:r>
                      <a:endParaRPr lang="en-GB" sz="2400" dirty="0"/>
                    </a:p>
                  </a:txBody>
                  <a:tcPr marL="91447" marR="91447" marT="45725" marB="45725"/>
                </a:tc>
                <a:tc>
                  <a:txBody>
                    <a:bodyPr/>
                    <a:lstStyle/>
                    <a:p>
                      <a:r>
                        <a:rPr lang="en-GB" sz="2400" dirty="0" smtClean="0"/>
                        <a:t>L1</a:t>
                      </a:r>
                      <a:endParaRPr lang="en-GB" sz="2400" dirty="0"/>
                    </a:p>
                  </a:txBody>
                  <a:tcPr marL="91447" marR="91447" marT="45725" marB="45725"/>
                </a:tc>
                <a:tc>
                  <a:txBody>
                    <a:bodyPr/>
                    <a:lstStyle/>
                    <a:p>
                      <a:r>
                        <a:rPr lang="en-GB" sz="2400" dirty="0" smtClean="0"/>
                        <a:t>BUFR</a:t>
                      </a:r>
                      <a:endParaRPr lang="en-GB" sz="2400" dirty="0"/>
                    </a:p>
                  </a:txBody>
                  <a:tcPr marL="91447" marR="91447" marT="45725" marB="45725"/>
                </a:tc>
              </a:tr>
              <a:tr h="512903">
                <a:tc>
                  <a:txBody>
                    <a:bodyPr/>
                    <a:lstStyle/>
                    <a:p>
                      <a:r>
                        <a:rPr lang="en-GB" sz="2400" dirty="0" smtClean="0"/>
                        <a:t>SMOS</a:t>
                      </a:r>
                      <a:endParaRPr lang="en-GB" sz="2400" dirty="0"/>
                    </a:p>
                  </a:txBody>
                  <a:tcPr marL="91447" marR="91447" marT="45725" marB="45725"/>
                </a:tc>
                <a:tc>
                  <a:txBody>
                    <a:bodyPr/>
                    <a:lstStyle/>
                    <a:p>
                      <a:r>
                        <a:rPr lang="en-GB" sz="2400" dirty="0" smtClean="0"/>
                        <a:t>MIRAS</a:t>
                      </a:r>
                      <a:endParaRPr lang="en-GB" sz="2400" dirty="0"/>
                    </a:p>
                  </a:txBody>
                  <a:tcPr marL="91447" marR="91447" marT="45725" marB="45725"/>
                </a:tc>
                <a:tc>
                  <a:txBody>
                    <a:bodyPr/>
                    <a:lstStyle/>
                    <a:p>
                      <a:r>
                        <a:rPr lang="en-GB" sz="2400" dirty="0" smtClean="0"/>
                        <a:t>L1 light</a:t>
                      </a:r>
                      <a:endParaRPr lang="en-GB" sz="2400" dirty="0"/>
                    </a:p>
                  </a:txBody>
                  <a:tcPr marL="91447" marR="91447" marT="45725" marB="45725"/>
                </a:tc>
                <a:tc>
                  <a:txBody>
                    <a:bodyPr/>
                    <a:lstStyle/>
                    <a:p>
                      <a:r>
                        <a:rPr lang="en-GB" sz="2400" dirty="0" smtClean="0"/>
                        <a:t>BUFR</a:t>
                      </a:r>
                      <a:endParaRPr lang="en-GB" sz="2400" dirty="0"/>
                    </a:p>
                  </a:txBody>
                  <a:tcPr marL="91447" marR="91447" marT="45725" marB="45725"/>
                </a:tc>
              </a:tr>
              <a:tr h="823053">
                <a:tc>
                  <a:txBody>
                    <a:bodyPr/>
                    <a:lstStyle/>
                    <a:p>
                      <a:r>
                        <a:rPr lang="en-GB" sz="2400" kern="1200" dirty="0" smtClean="0">
                          <a:solidFill>
                            <a:schemeClr val="dk1"/>
                          </a:solidFill>
                          <a:latin typeface="+mn-lt"/>
                          <a:ea typeface="+mn-ea"/>
                          <a:cs typeface="+mn-cs"/>
                        </a:rPr>
                        <a:t>SARAL</a:t>
                      </a:r>
                      <a:endParaRPr lang="en-GB" sz="2400" kern="1200" dirty="0">
                        <a:solidFill>
                          <a:schemeClr val="dk1"/>
                        </a:solidFill>
                        <a:latin typeface="+mn-lt"/>
                        <a:ea typeface="+mn-ea"/>
                        <a:cs typeface="+mn-cs"/>
                      </a:endParaRPr>
                    </a:p>
                  </a:txBody>
                  <a:tcPr marL="91447" marR="91447" marT="45725" marB="45725"/>
                </a:tc>
                <a:tc>
                  <a:txBody>
                    <a:bodyPr/>
                    <a:lstStyle/>
                    <a:p>
                      <a:r>
                        <a:rPr lang="en-GB" sz="2400" kern="1200" dirty="0" err="1" smtClean="0">
                          <a:solidFill>
                            <a:schemeClr val="dk1"/>
                          </a:solidFill>
                          <a:latin typeface="+mn-lt"/>
                          <a:ea typeface="+mn-ea"/>
                          <a:cs typeface="+mn-cs"/>
                        </a:rPr>
                        <a:t>ALtiKa</a:t>
                      </a:r>
                      <a:endParaRPr lang="en-GB" sz="2400" kern="1200" dirty="0">
                        <a:solidFill>
                          <a:schemeClr val="dk1"/>
                        </a:solidFill>
                        <a:latin typeface="+mn-lt"/>
                        <a:ea typeface="+mn-ea"/>
                        <a:cs typeface="+mn-cs"/>
                      </a:endParaRPr>
                    </a:p>
                  </a:txBody>
                  <a:tcPr marL="91447" marR="91447" marT="45725" marB="45725"/>
                </a:tc>
                <a:tc>
                  <a:txBody>
                    <a:bodyPr/>
                    <a:lstStyle/>
                    <a:p>
                      <a:r>
                        <a:rPr lang="en-GB" sz="2400" kern="1200" dirty="0" smtClean="0">
                          <a:solidFill>
                            <a:schemeClr val="dk1"/>
                          </a:solidFill>
                          <a:latin typeface="+mn-lt"/>
                          <a:ea typeface="+mn-ea"/>
                          <a:cs typeface="+mn-cs"/>
                        </a:rPr>
                        <a:t>OGDRs</a:t>
                      </a:r>
                      <a:endParaRPr lang="en-GB" sz="2400" kern="1200" dirty="0">
                        <a:solidFill>
                          <a:schemeClr val="dk1"/>
                        </a:solidFill>
                        <a:latin typeface="+mn-lt"/>
                        <a:ea typeface="+mn-ea"/>
                        <a:cs typeface="+mn-cs"/>
                      </a:endParaRPr>
                    </a:p>
                  </a:txBody>
                  <a:tcPr marL="91447" marR="91447" marT="45725" marB="45725"/>
                </a:tc>
                <a:tc>
                  <a:txBody>
                    <a:bodyPr/>
                    <a:lstStyle/>
                    <a:p>
                      <a:r>
                        <a:rPr lang="en-GB" sz="2400" kern="1200" dirty="0" smtClean="0">
                          <a:solidFill>
                            <a:schemeClr val="dk1"/>
                          </a:solidFill>
                          <a:latin typeface="+mn-lt"/>
                          <a:ea typeface="+mn-ea"/>
                          <a:cs typeface="+mn-cs"/>
                        </a:rPr>
                        <a:t>netCDF-3 and BUFR</a:t>
                      </a:r>
                      <a:endParaRPr lang="en-GB" sz="2400" kern="1200" dirty="0">
                        <a:solidFill>
                          <a:schemeClr val="dk1"/>
                        </a:solidFill>
                        <a:latin typeface="+mn-lt"/>
                        <a:ea typeface="+mn-ea"/>
                        <a:cs typeface="+mn-cs"/>
                      </a:endParaRPr>
                    </a:p>
                  </a:txBody>
                  <a:tcPr marL="91447" marR="91447" marT="45725" marB="45725"/>
                </a:tc>
              </a:tr>
              <a:tr h="1188854">
                <a:tc>
                  <a:txBody>
                    <a:bodyPr/>
                    <a:lstStyle/>
                    <a:p>
                      <a:r>
                        <a:rPr lang="en-GB" sz="2400" dirty="0" smtClean="0">
                          <a:solidFill>
                            <a:schemeClr val="tx1"/>
                          </a:solidFill>
                        </a:rPr>
                        <a:t>SNPP</a:t>
                      </a:r>
                      <a:endParaRPr lang="en-GB" sz="2400" dirty="0">
                        <a:solidFill>
                          <a:schemeClr val="tx1"/>
                        </a:solidFill>
                      </a:endParaRPr>
                    </a:p>
                  </a:txBody>
                  <a:tcPr marL="91447" marR="91447" marT="45725" marB="45725"/>
                </a:tc>
                <a:tc>
                  <a:txBody>
                    <a:bodyPr/>
                    <a:lstStyle/>
                    <a:p>
                      <a:r>
                        <a:rPr lang="en-GB" sz="2400" dirty="0" smtClean="0">
                          <a:solidFill>
                            <a:schemeClr val="tx1"/>
                          </a:solidFill>
                        </a:rPr>
                        <a:t>ATMS, </a:t>
                      </a:r>
                      <a:r>
                        <a:rPr lang="en-GB" sz="2400" dirty="0" err="1" smtClean="0">
                          <a:solidFill>
                            <a:schemeClr val="tx1"/>
                          </a:solidFill>
                        </a:rPr>
                        <a:t>CrIS</a:t>
                      </a:r>
                      <a:r>
                        <a:rPr lang="en-GB" sz="2400" dirty="0" smtClean="0">
                          <a:solidFill>
                            <a:schemeClr val="tx1"/>
                          </a:solidFill>
                        </a:rPr>
                        <a:t>, VIIRS</a:t>
                      </a:r>
                      <a:endParaRPr lang="en-GB" sz="2400" dirty="0">
                        <a:solidFill>
                          <a:schemeClr val="tx1"/>
                        </a:solidFill>
                      </a:endParaRPr>
                    </a:p>
                  </a:txBody>
                  <a:tcPr marL="91447" marR="91447" marT="45725" marB="45725"/>
                </a:tc>
                <a:tc>
                  <a:txBody>
                    <a:bodyPr/>
                    <a:lstStyle/>
                    <a:p>
                      <a:r>
                        <a:rPr lang="en-GB" sz="2400" dirty="0" smtClean="0">
                          <a:solidFill>
                            <a:schemeClr val="tx1"/>
                          </a:solidFill>
                        </a:rPr>
                        <a:t>SDRs (ATMS and </a:t>
                      </a:r>
                      <a:r>
                        <a:rPr lang="en-GB" sz="2400" dirty="0" err="1" smtClean="0">
                          <a:solidFill>
                            <a:schemeClr val="tx1"/>
                          </a:solidFill>
                        </a:rPr>
                        <a:t>CrIS</a:t>
                      </a:r>
                      <a:r>
                        <a:rPr lang="en-GB" sz="2400" dirty="0" smtClean="0">
                          <a:solidFill>
                            <a:schemeClr val="tx1"/>
                          </a:solidFill>
                        </a:rPr>
                        <a:t>) and EDRs (VIIRS)</a:t>
                      </a:r>
                      <a:endParaRPr lang="en-GB" sz="2400" dirty="0">
                        <a:solidFill>
                          <a:schemeClr val="tx1"/>
                        </a:solidFill>
                      </a:endParaRPr>
                    </a:p>
                  </a:txBody>
                  <a:tcPr marL="91447" marR="91447" marT="45725" marB="45725"/>
                </a:tc>
                <a:tc>
                  <a:txBody>
                    <a:bodyPr/>
                    <a:lstStyle/>
                    <a:p>
                      <a:r>
                        <a:rPr lang="en-GB" sz="2400" dirty="0" smtClean="0">
                          <a:solidFill>
                            <a:schemeClr val="tx1"/>
                          </a:solidFill>
                        </a:rPr>
                        <a:t>BUFR and </a:t>
                      </a:r>
                      <a:r>
                        <a:rPr lang="en-GB" sz="2400" dirty="0" err="1" smtClean="0">
                          <a:solidFill>
                            <a:schemeClr val="tx1"/>
                          </a:solidFill>
                        </a:rPr>
                        <a:t>netCDF</a:t>
                      </a:r>
                      <a:endParaRPr lang="en-GB" sz="2400" dirty="0">
                        <a:solidFill>
                          <a:schemeClr val="tx1"/>
                        </a:solidFill>
                      </a:endParaRPr>
                    </a:p>
                  </a:txBody>
                  <a:tcPr marL="91447" marR="91447" marT="45725" marB="45725"/>
                </a:tc>
              </a:tr>
            </a:tbl>
          </a:graphicData>
        </a:graphic>
      </p:graphicFrame>
    </p:spTree>
    <p:extLst>
      <p:ext uri="{BB962C8B-B14F-4D97-AF65-F5344CB8AC3E}">
        <p14:creationId xmlns:p14="http://schemas.microsoft.com/office/powerpoint/2010/main" val="38242102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58988" y="258763"/>
            <a:ext cx="5554662" cy="839787"/>
          </a:xfrm>
        </p:spPr>
        <p:txBody>
          <a:bodyPr anchor="t"/>
          <a:lstStyle/>
          <a:p>
            <a:r>
              <a:rPr lang="en-GB" altLang="en-US" smtClean="0"/>
              <a:t>LEO Third-Party Data Services</a:t>
            </a:r>
          </a:p>
        </p:txBody>
      </p:sp>
      <p:graphicFrame>
        <p:nvGraphicFramePr>
          <p:cNvPr id="5" name="Table 4"/>
          <p:cNvGraphicFramePr>
            <a:graphicFrameLocks noGrp="1"/>
          </p:cNvGraphicFramePr>
          <p:nvPr>
            <p:extLst>
              <p:ext uri="{D42A27DB-BD31-4B8C-83A1-F6EECF244321}">
                <p14:modId xmlns:p14="http://schemas.microsoft.com/office/powerpoint/2010/main" val="1187125780"/>
              </p:ext>
            </p:extLst>
          </p:nvPr>
        </p:nvGraphicFramePr>
        <p:xfrm>
          <a:off x="598488" y="1098550"/>
          <a:ext cx="8380412" cy="4856562"/>
        </p:xfrm>
        <a:graphic>
          <a:graphicData uri="http://schemas.openxmlformats.org/drawingml/2006/table">
            <a:tbl>
              <a:tblPr firstRow="1" bandRow="1">
                <a:tableStyleId>{00A15C55-8517-42AA-B614-E9B94910E393}</a:tableStyleId>
              </a:tblPr>
              <a:tblGrid>
                <a:gridCol w="2340264"/>
                <a:gridCol w="1690254"/>
                <a:gridCol w="1939637"/>
                <a:gridCol w="2410257"/>
              </a:tblGrid>
              <a:tr h="504840">
                <a:tc>
                  <a:txBody>
                    <a:bodyPr/>
                    <a:lstStyle/>
                    <a:p>
                      <a:r>
                        <a:rPr lang="en-GB" sz="1800" dirty="0" smtClean="0"/>
                        <a:t>Satellite</a:t>
                      </a:r>
                      <a:endParaRPr lang="en-GB" sz="1800" dirty="0"/>
                    </a:p>
                  </a:txBody>
                  <a:tcPr marL="91444" marR="91444" marT="45728" marB="45728"/>
                </a:tc>
                <a:tc>
                  <a:txBody>
                    <a:bodyPr/>
                    <a:lstStyle/>
                    <a:p>
                      <a:r>
                        <a:rPr lang="en-GB" sz="1800" dirty="0" smtClean="0"/>
                        <a:t>Instrument</a:t>
                      </a:r>
                      <a:endParaRPr lang="en-GB" sz="1800" dirty="0"/>
                    </a:p>
                  </a:txBody>
                  <a:tcPr marL="91444" marR="91444" marT="45728" marB="45728"/>
                </a:tc>
                <a:tc>
                  <a:txBody>
                    <a:bodyPr/>
                    <a:lstStyle/>
                    <a:p>
                      <a:r>
                        <a:rPr lang="en-GB" sz="1800" dirty="0" smtClean="0"/>
                        <a:t>Data</a:t>
                      </a:r>
                      <a:endParaRPr lang="en-GB" sz="1800" dirty="0"/>
                    </a:p>
                  </a:txBody>
                  <a:tcPr marL="91444" marR="91444" marT="45728" marB="45728"/>
                </a:tc>
                <a:tc>
                  <a:txBody>
                    <a:bodyPr/>
                    <a:lstStyle/>
                    <a:p>
                      <a:r>
                        <a:rPr lang="en-GB" sz="1800" dirty="0" smtClean="0"/>
                        <a:t>Format</a:t>
                      </a:r>
                      <a:endParaRPr lang="en-GB" sz="1800" dirty="0"/>
                    </a:p>
                  </a:txBody>
                  <a:tcPr marL="91444" marR="91444" marT="45728" marB="45728"/>
                </a:tc>
              </a:tr>
              <a:tr h="504840">
                <a:tc>
                  <a:txBody>
                    <a:bodyPr/>
                    <a:lstStyle/>
                    <a:p>
                      <a:r>
                        <a:rPr lang="en-GB" sz="2400" dirty="0" smtClean="0"/>
                        <a:t>NOAA-15, 18</a:t>
                      </a:r>
                      <a:endParaRPr lang="en-GB" sz="2400" dirty="0"/>
                    </a:p>
                  </a:txBody>
                  <a:tcPr marL="91444" marR="91444" marT="45728" marB="45728"/>
                </a:tc>
                <a:tc>
                  <a:txBody>
                    <a:bodyPr/>
                    <a:lstStyle/>
                    <a:p>
                      <a:r>
                        <a:rPr lang="en-GB" sz="2400" dirty="0" smtClean="0"/>
                        <a:t>Sounders</a:t>
                      </a:r>
                      <a:endParaRPr lang="en-GB" sz="2400" dirty="0"/>
                    </a:p>
                  </a:txBody>
                  <a:tcPr marL="91444" marR="91444" marT="45728" marB="45728"/>
                </a:tc>
                <a:tc>
                  <a:txBody>
                    <a:bodyPr/>
                    <a:lstStyle/>
                    <a:p>
                      <a:r>
                        <a:rPr lang="en-GB" sz="2400" dirty="0" smtClean="0"/>
                        <a:t>L1</a:t>
                      </a:r>
                      <a:endParaRPr lang="en-GB" sz="2400" dirty="0"/>
                    </a:p>
                  </a:txBody>
                  <a:tcPr marL="91444" marR="91444" marT="45728" marB="45728"/>
                </a:tc>
                <a:tc>
                  <a:txBody>
                    <a:bodyPr/>
                    <a:lstStyle/>
                    <a:p>
                      <a:r>
                        <a:rPr lang="en-GB" sz="2400" dirty="0" smtClean="0"/>
                        <a:t>BUFR</a:t>
                      </a:r>
                      <a:endParaRPr lang="en-GB" sz="2400" dirty="0"/>
                    </a:p>
                  </a:txBody>
                  <a:tcPr marL="91444" marR="91444" marT="45728" marB="45728"/>
                </a:tc>
              </a:tr>
              <a:tr h="507104">
                <a:tc>
                  <a:txBody>
                    <a:bodyPr/>
                    <a:lstStyle/>
                    <a:p>
                      <a:r>
                        <a:rPr lang="en-GB" sz="2400" dirty="0" err="1" smtClean="0"/>
                        <a:t>Megha-Tropique</a:t>
                      </a:r>
                      <a:endParaRPr lang="en-GB" sz="2400" dirty="0"/>
                    </a:p>
                  </a:txBody>
                  <a:tcPr marL="91444" marR="91444" marT="45728" marB="45728"/>
                </a:tc>
                <a:tc>
                  <a:txBody>
                    <a:bodyPr/>
                    <a:lstStyle/>
                    <a:p>
                      <a:r>
                        <a:rPr lang="en-GB" sz="2400" dirty="0" smtClean="0"/>
                        <a:t>SAPHIR</a:t>
                      </a:r>
                      <a:endParaRPr lang="en-GB" sz="2400" dirty="0"/>
                    </a:p>
                  </a:txBody>
                  <a:tcPr marL="91444" marR="91444" marT="45728" marB="45728"/>
                </a:tc>
                <a:tc>
                  <a:txBody>
                    <a:bodyPr/>
                    <a:lstStyle/>
                    <a:p>
                      <a:r>
                        <a:rPr lang="en-GB" sz="2400" dirty="0" smtClean="0"/>
                        <a:t>L1A2</a:t>
                      </a:r>
                      <a:endParaRPr lang="en-GB" sz="2400" dirty="0"/>
                    </a:p>
                  </a:txBody>
                  <a:tcPr marL="91444" marR="91444" marT="45728" marB="45728"/>
                </a:tc>
                <a:tc>
                  <a:txBody>
                    <a:bodyPr/>
                    <a:lstStyle/>
                    <a:p>
                      <a:r>
                        <a:rPr lang="en-GB" sz="2400" baseline="0" dirty="0" smtClean="0"/>
                        <a:t>BUFR and HDF</a:t>
                      </a:r>
                      <a:endParaRPr lang="en-GB" sz="2400" dirty="0"/>
                    </a:p>
                  </a:txBody>
                  <a:tcPr marL="91444" marR="91444" marT="45728" marB="45728"/>
                </a:tc>
              </a:tr>
              <a:tr h="823101">
                <a:tc>
                  <a:txBody>
                    <a:bodyPr/>
                    <a:lstStyle/>
                    <a:p>
                      <a:r>
                        <a:rPr lang="en-GB" sz="2400" dirty="0" smtClean="0"/>
                        <a:t>GCOM-W1</a:t>
                      </a:r>
                      <a:endParaRPr lang="en-GB" sz="2400" dirty="0"/>
                    </a:p>
                  </a:txBody>
                  <a:tcPr marL="91444" marR="91444" marT="45728" marB="45728"/>
                </a:tc>
                <a:tc>
                  <a:txBody>
                    <a:bodyPr/>
                    <a:lstStyle/>
                    <a:p>
                      <a:r>
                        <a:rPr lang="en-GB" sz="2400" dirty="0" smtClean="0"/>
                        <a:t>AMSR-2</a:t>
                      </a:r>
                      <a:endParaRPr lang="en-GB" sz="2400" dirty="0"/>
                    </a:p>
                  </a:txBody>
                  <a:tcPr marL="91444" marR="91444" marT="45728" marB="45728"/>
                </a:tc>
                <a:tc>
                  <a:txBody>
                    <a:bodyPr/>
                    <a:lstStyle/>
                    <a:p>
                      <a:r>
                        <a:rPr lang="en-GB" sz="2400" dirty="0" smtClean="0"/>
                        <a:t>L1B(R)</a:t>
                      </a:r>
                      <a:r>
                        <a:rPr lang="en-GB" sz="2400" baseline="0" dirty="0" smtClean="0"/>
                        <a:t> and</a:t>
                      </a:r>
                      <a:r>
                        <a:rPr lang="en-GB" sz="2400" dirty="0" smtClean="0"/>
                        <a:t> SST</a:t>
                      </a:r>
                      <a:endParaRPr lang="en-GB" sz="2400" dirty="0"/>
                    </a:p>
                  </a:txBody>
                  <a:tcPr marL="91444" marR="91444" marT="45728" marB="45728"/>
                </a:tc>
                <a:tc>
                  <a:txBody>
                    <a:bodyPr/>
                    <a:lstStyle/>
                    <a:p>
                      <a:r>
                        <a:rPr lang="en-GB" sz="2400" dirty="0" smtClean="0"/>
                        <a:t>BUFR and GHRSST</a:t>
                      </a:r>
                      <a:endParaRPr lang="en-GB" sz="2400" dirty="0"/>
                    </a:p>
                  </a:txBody>
                  <a:tcPr marL="91444" marR="91444" marT="45728" marB="45728"/>
                </a:tc>
              </a:tr>
              <a:tr h="823101">
                <a:tc>
                  <a:txBody>
                    <a:bodyPr/>
                    <a:lstStyle/>
                    <a:p>
                      <a:r>
                        <a:rPr lang="en-GB" sz="2400" dirty="0" smtClean="0"/>
                        <a:t>FY-3B, C</a:t>
                      </a:r>
                      <a:endParaRPr lang="en-GB" sz="2400" dirty="0"/>
                    </a:p>
                  </a:txBody>
                  <a:tcPr marL="91444" marR="91444" marT="45728" marB="45728"/>
                </a:tc>
                <a:tc>
                  <a:txBody>
                    <a:bodyPr/>
                    <a:lstStyle/>
                    <a:p>
                      <a:r>
                        <a:rPr lang="en-GB" sz="2400" dirty="0" smtClean="0"/>
                        <a:t>Microwave Imager</a:t>
                      </a:r>
                      <a:endParaRPr lang="en-GB" sz="2400" dirty="0"/>
                    </a:p>
                  </a:txBody>
                  <a:tcPr marL="91444" marR="91444" marT="45728" marB="45728"/>
                </a:tc>
                <a:tc>
                  <a:txBody>
                    <a:bodyPr/>
                    <a:lstStyle/>
                    <a:p>
                      <a:r>
                        <a:rPr lang="en-GB" sz="2400" dirty="0" smtClean="0"/>
                        <a:t>L1</a:t>
                      </a:r>
                      <a:endParaRPr lang="en-GB" sz="2400" dirty="0"/>
                    </a:p>
                  </a:txBody>
                  <a:tcPr marL="91444" marR="91444" marT="45728" marB="45728"/>
                </a:tc>
                <a:tc>
                  <a:txBody>
                    <a:bodyPr/>
                    <a:lstStyle/>
                    <a:p>
                      <a:r>
                        <a:rPr lang="en-GB" sz="2400" baseline="0" dirty="0" smtClean="0"/>
                        <a:t>BUFR and HDF</a:t>
                      </a:r>
                      <a:endParaRPr lang="en-GB" sz="2400" dirty="0"/>
                    </a:p>
                  </a:txBody>
                  <a:tcPr marL="91444" marR="91444" marT="45728" marB="45728"/>
                </a:tc>
              </a:tr>
              <a:tr h="914557">
                <a:tc>
                  <a:txBody>
                    <a:bodyPr/>
                    <a:lstStyle/>
                    <a:p>
                      <a:r>
                        <a:rPr lang="en-GB" sz="2400" dirty="0" smtClean="0"/>
                        <a:t>HY-2A</a:t>
                      </a:r>
                      <a:endParaRPr lang="en-GB" sz="2400" dirty="0"/>
                    </a:p>
                  </a:txBody>
                  <a:tcPr marL="91444" marR="91444" marT="45728" marB="45728"/>
                </a:tc>
                <a:tc>
                  <a:txBody>
                    <a:bodyPr/>
                    <a:lstStyle/>
                    <a:p>
                      <a:r>
                        <a:rPr lang="en-GB" sz="2400" kern="1200" dirty="0" smtClean="0">
                          <a:solidFill>
                            <a:schemeClr val="dk1"/>
                          </a:solidFill>
                          <a:latin typeface="+mn-lt"/>
                          <a:ea typeface="+mn-ea"/>
                          <a:cs typeface="+mn-cs"/>
                        </a:rPr>
                        <a:t>Altimeter, Scatterometer</a:t>
                      </a:r>
                      <a:endParaRPr lang="en-GB" sz="2400" kern="1200" dirty="0">
                        <a:solidFill>
                          <a:schemeClr val="dk1"/>
                        </a:solidFill>
                        <a:latin typeface="+mn-lt"/>
                        <a:ea typeface="+mn-ea"/>
                        <a:cs typeface="+mn-cs"/>
                      </a:endParaRPr>
                    </a:p>
                  </a:txBody>
                  <a:tcPr marL="91444" marR="91444" marT="45728" marB="45728"/>
                </a:tc>
                <a:tc>
                  <a:txBody>
                    <a:bodyPr/>
                    <a:lstStyle/>
                    <a:p>
                      <a:r>
                        <a:rPr lang="en-GB" sz="2400" kern="1200" dirty="0" smtClean="0">
                          <a:solidFill>
                            <a:schemeClr val="dk1"/>
                          </a:solidFill>
                          <a:latin typeface="+mn-lt"/>
                          <a:ea typeface="+mn-ea"/>
                          <a:cs typeface="+mn-cs"/>
                        </a:rPr>
                        <a:t>L2, IGDR, L2B</a:t>
                      </a:r>
                      <a:endParaRPr lang="en-GB" sz="2400" kern="1200" dirty="0">
                        <a:solidFill>
                          <a:schemeClr val="dk1"/>
                        </a:solidFill>
                        <a:latin typeface="+mn-lt"/>
                        <a:ea typeface="+mn-ea"/>
                        <a:cs typeface="+mn-cs"/>
                      </a:endParaRPr>
                    </a:p>
                  </a:txBody>
                  <a:tcPr marL="91444" marR="91444"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latin typeface="+mn-lt"/>
                          <a:ea typeface="+mn-ea"/>
                          <a:cs typeface="+mn-cs"/>
                        </a:rPr>
                        <a:t>BUFR, </a:t>
                      </a:r>
                      <a:r>
                        <a:rPr lang="en-GB" sz="2400" kern="1200" dirty="0" err="1" smtClean="0">
                          <a:solidFill>
                            <a:schemeClr val="dk1"/>
                          </a:solidFill>
                          <a:latin typeface="+mn-lt"/>
                          <a:ea typeface="+mn-ea"/>
                          <a:cs typeface="+mn-cs"/>
                        </a:rPr>
                        <a:t>netCDF</a:t>
                      </a:r>
                      <a:endParaRPr lang="en-GB" sz="2400" kern="1200" dirty="0" smtClean="0">
                        <a:solidFill>
                          <a:schemeClr val="dk1"/>
                        </a:solidFill>
                        <a:latin typeface="+mn-lt"/>
                        <a:ea typeface="+mn-ea"/>
                        <a:cs typeface="+mn-cs"/>
                      </a:endParaRPr>
                    </a:p>
                    <a:p>
                      <a:endParaRPr lang="en-GB" sz="2400" kern="1200" dirty="0">
                        <a:solidFill>
                          <a:schemeClr val="dk1"/>
                        </a:solidFill>
                        <a:latin typeface="+mn-lt"/>
                        <a:ea typeface="+mn-ea"/>
                        <a:cs typeface="+mn-cs"/>
                      </a:endParaRPr>
                    </a:p>
                  </a:txBody>
                  <a:tcPr marL="91444" marR="91444" marT="45728" marB="45728"/>
                </a:tc>
              </a:tr>
              <a:tr h="504840">
                <a:tc>
                  <a:txBody>
                    <a:bodyPr/>
                    <a:lstStyle/>
                    <a:p>
                      <a:r>
                        <a:rPr lang="en-GB" sz="2400" dirty="0" smtClean="0">
                          <a:solidFill>
                            <a:schemeClr val="tx1"/>
                          </a:solidFill>
                        </a:rPr>
                        <a:t>GPM-Core</a:t>
                      </a:r>
                      <a:endParaRPr lang="en-GB" sz="2400" dirty="0">
                        <a:solidFill>
                          <a:schemeClr val="tx1"/>
                        </a:solidFill>
                      </a:endParaRPr>
                    </a:p>
                  </a:txBody>
                  <a:tcPr marL="91444" marR="91444" marT="45728" marB="45728"/>
                </a:tc>
                <a:tc>
                  <a:txBody>
                    <a:bodyPr/>
                    <a:lstStyle/>
                    <a:p>
                      <a:r>
                        <a:rPr lang="en-GB" sz="2400" dirty="0" smtClean="0">
                          <a:solidFill>
                            <a:schemeClr val="tx1"/>
                          </a:solidFill>
                        </a:rPr>
                        <a:t>GMI</a:t>
                      </a:r>
                      <a:endParaRPr lang="en-GB" sz="2400" dirty="0">
                        <a:solidFill>
                          <a:schemeClr val="tx1"/>
                        </a:solidFill>
                      </a:endParaRPr>
                    </a:p>
                  </a:txBody>
                  <a:tcPr marL="91444" marR="91444" marT="45728" marB="45728"/>
                </a:tc>
                <a:tc>
                  <a:txBody>
                    <a:bodyPr/>
                    <a:lstStyle/>
                    <a:p>
                      <a:r>
                        <a:rPr lang="en-GB" sz="2400" dirty="0" smtClean="0">
                          <a:solidFill>
                            <a:schemeClr val="tx1"/>
                          </a:solidFill>
                        </a:rPr>
                        <a:t>L1</a:t>
                      </a:r>
                      <a:endParaRPr lang="en-GB" sz="2400" dirty="0">
                        <a:solidFill>
                          <a:schemeClr val="tx1"/>
                        </a:solidFill>
                      </a:endParaRPr>
                    </a:p>
                  </a:txBody>
                  <a:tcPr marL="91444" marR="91444" marT="45728" marB="45728"/>
                </a:tc>
                <a:tc>
                  <a:txBody>
                    <a:bodyPr/>
                    <a:lstStyle/>
                    <a:p>
                      <a:r>
                        <a:rPr lang="en-GB" sz="2400" dirty="0" smtClean="0">
                          <a:solidFill>
                            <a:schemeClr val="tx1"/>
                          </a:solidFill>
                        </a:rPr>
                        <a:t>BUFR</a:t>
                      </a:r>
                      <a:endParaRPr lang="en-GB" sz="2400" dirty="0">
                        <a:solidFill>
                          <a:schemeClr val="tx1"/>
                        </a:solidFill>
                      </a:endParaRPr>
                    </a:p>
                  </a:txBody>
                  <a:tcPr marL="91444" marR="91444" marT="45728" marB="45728"/>
                </a:tc>
              </a:tr>
            </a:tbl>
          </a:graphicData>
        </a:graphic>
      </p:graphicFrame>
    </p:spTree>
    <p:extLst>
      <p:ext uri="{BB962C8B-B14F-4D97-AF65-F5344CB8AC3E}">
        <p14:creationId xmlns:p14="http://schemas.microsoft.com/office/powerpoint/2010/main" val="25629021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058988" y="258763"/>
            <a:ext cx="5554662" cy="839787"/>
          </a:xfrm>
        </p:spPr>
        <p:txBody>
          <a:bodyPr anchor="t"/>
          <a:lstStyle/>
          <a:p>
            <a:r>
              <a:rPr lang="en-GB" altLang="en-US" smtClean="0"/>
              <a:t>LEO Third-Party Data Services</a:t>
            </a:r>
          </a:p>
        </p:txBody>
      </p:sp>
      <p:graphicFrame>
        <p:nvGraphicFramePr>
          <p:cNvPr id="5" name="Table 4"/>
          <p:cNvGraphicFramePr>
            <a:graphicFrameLocks noGrp="1"/>
          </p:cNvGraphicFramePr>
          <p:nvPr>
            <p:extLst>
              <p:ext uri="{D42A27DB-BD31-4B8C-83A1-F6EECF244321}">
                <p14:modId xmlns:p14="http://schemas.microsoft.com/office/powerpoint/2010/main" val="3697482529"/>
              </p:ext>
            </p:extLst>
          </p:nvPr>
        </p:nvGraphicFramePr>
        <p:xfrm>
          <a:off x="598488" y="1098550"/>
          <a:ext cx="8380412" cy="5172178"/>
        </p:xfrm>
        <a:graphic>
          <a:graphicData uri="http://schemas.openxmlformats.org/drawingml/2006/table">
            <a:tbl>
              <a:tblPr firstRow="1" bandRow="1">
                <a:tableStyleId>{00A15C55-8517-42AA-B614-E9B94910E393}</a:tableStyleId>
              </a:tblPr>
              <a:tblGrid>
                <a:gridCol w="2340264"/>
                <a:gridCol w="1690254"/>
                <a:gridCol w="1939637"/>
                <a:gridCol w="2410257"/>
              </a:tblGrid>
              <a:tr h="504840">
                <a:tc>
                  <a:txBody>
                    <a:bodyPr/>
                    <a:lstStyle/>
                    <a:p>
                      <a:r>
                        <a:rPr lang="en-GB" sz="1800" dirty="0" smtClean="0"/>
                        <a:t>Satellite</a:t>
                      </a:r>
                      <a:endParaRPr lang="en-GB" sz="1800" dirty="0"/>
                    </a:p>
                  </a:txBody>
                  <a:tcPr marL="91444" marR="91444" marT="45728" marB="45728"/>
                </a:tc>
                <a:tc>
                  <a:txBody>
                    <a:bodyPr/>
                    <a:lstStyle/>
                    <a:p>
                      <a:r>
                        <a:rPr lang="en-GB" sz="1800" dirty="0" smtClean="0"/>
                        <a:t>Instrument</a:t>
                      </a:r>
                      <a:endParaRPr lang="en-GB" sz="1800" dirty="0"/>
                    </a:p>
                  </a:txBody>
                  <a:tcPr marL="91444" marR="91444" marT="45728" marB="45728"/>
                </a:tc>
                <a:tc>
                  <a:txBody>
                    <a:bodyPr/>
                    <a:lstStyle/>
                    <a:p>
                      <a:r>
                        <a:rPr lang="en-GB" sz="1800" dirty="0" smtClean="0"/>
                        <a:t>Data</a:t>
                      </a:r>
                      <a:endParaRPr lang="en-GB" sz="1800" dirty="0"/>
                    </a:p>
                  </a:txBody>
                  <a:tcPr marL="91444" marR="91444" marT="45728" marB="45728"/>
                </a:tc>
                <a:tc>
                  <a:txBody>
                    <a:bodyPr/>
                    <a:lstStyle/>
                    <a:p>
                      <a:r>
                        <a:rPr lang="en-GB" sz="1800" dirty="0" smtClean="0"/>
                        <a:t>Format</a:t>
                      </a:r>
                      <a:endParaRPr lang="en-GB" sz="1800" dirty="0"/>
                    </a:p>
                  </a:txBody>
                  <a:tcPr marL="91444" marR="91444" marT="45728" marB="45728"/>
                </a:tc>
              </a:tr>
              <a:tr h="504840">
                <a:tc>
                  <a:txBody>
                    <a:bodyPr/>
                    <a:lstStyle/>
                    <a:p>
                      <a:r>
                        <a:rPr lang="en-GB" sz="2400" dirty="0" err="1" smtClean="0"/>
                        <a:t>ScatSat</a:t>
                      </a:r>
                      <a:endParaRPr lang="en-GB" sz="2400" dirty="0"/>
                    </a:p>
                  </a:txBody>
                  <a:tcPr marL="91444" marR="91444" marT="45728" marB="45728"/>
                </a:tc>
                <a:tc>
                  <a:txBody>
                    <a:bodyPr/>
                    <a:lstStyle/>
                    <a:p>
                      <a:r>
                        <a:rPr lang="en-GB" sz="2400" dirty="0" smtClean="0"/>
                        <a:t>SCAT</a:t>
                      </a:r>
                      <a:endParaRPr lang="en-GB" sz="2400" dirty="0"/>
                    </a:p>
                  </a:txBody>
                  <a:tcPr marL="91444" marR="91444" marT="45728" marB="45728"/>
                </a:tc>
                <a:tc>
                  <a:txBody>
                    <a:bodyPr/>
                    <a:lstStyle/>
                    <a:p>
                      <a:r>
                        <a:rPr lang="en-GB" sz="2400" dirty="0" smtClean="0"/>
                        <a:t>L2a/L1b</a:t>
                      </a:r>
                      <a:endParaRPr lang="en-GB" sz="2400" dirty="0"/>
                    </a:p>
                  </a:txBody>
                  <a:tcPr marL="91444" marR="91444" marT="45728" marB="45728"/>
                </a:tc>
                <a:tc>
                  <a:txBody>
                    <a:bodyPr/>
                    <a:lstStyle/>
                    <a:p>
                      <a:r>
                        <a:rPr lang="en-GB" sz="2400" dirty="0" err="1" smtClean="0"/>
                        <a:t>netCDF</a:t>
                      </a:r>
                      <a:endParaRPr lang="en-GB" sz="2400" dirty="0"/>
                    </a:p>
                  </a:txBody>
                  <a:tcPr marL="91444" marR="91444" marT="45728" marB="45728"/>
                </a:tc>
              </a:tr>
              <a:tr h="507104">
                <a:tc>
                  <a:txBody>
                    <a:bodyPr/>
                    <a:lstStyle/>
                    <a:p>
                      <a:r>
                        <a:rPr lang="en-GB" sz="2400" dirty="0" smtClean="0"/>
                        <a:t>NOAA-20</a:t>
                      </a:r>
                      <a:endParaRPr lang="en-GB" sz="2400" dirty="0"/>
                    </a:p>
                  </a:txBody>
                  <a:tcPr marL="91444" marR="91444" marT="45728" marB="45728"/>
                </a:tc>
                <a:tc>
                  <a:txBody>
                    <a:bodyPr/>
                    <a:lstStyle/>
                    <a:p>
                      <a:r>
                        <a:rPr lang="en-GB" sz="2400" dirty="0" smtClean="0">
                          <a:solidFill>
                            <a:schemeClr val="tx1"/>
                          </a:solidFill>
                        </a:rPr>
                        <a:t>ATMS, </a:t>
                      </a:r>
                      <a:r>
                        <a:rPr lang="en-GB" sz="2400" dirty="0" err="1" smtClean="0">
                          <a:solidFill>
                            <a:schemeClr val="tx1"/>
                          </a:solidFill>
                        </a:rPr>
                        <a:t>CrIS</a:t>
                      </a:r>
                      <a:endParaRPr lang="en-GB" sz="2400" dirty="0">
                        <a:solidFill>
                          <a:schemeClr val="tx1"/>
                        </a:solidFill>
                      </a:endParaRPr>
                    </a:p>
                  </a:txBody>
                  <a:tcPr marL="91447" marR="91447" marT="45725" marB="45725"/>
                </a:tc>
                <a:tc>
                  <a:txBody>
                    <a:bodyPr/>
                    <a:lstStyle/>
                    <a:p>
                      <a:r>
                        <a:rPr lang="en-GB" sz="2400" dirty="0" smtClean="0">
                          <a:solidFill>
                            <a:schemeClr val="tx1"/>
                          </a:solidFill>
                        </a:rPr>
                        <a:t>SDRs</a:t>
                      </a:r>
                      <a:endParaRPr lang="en-GB" sz="2400" dirty="0">
                        <a:solidFill>
                          <a:schemeClr val="tx1"/>
                        </a:solidFill>
                      </a:endParaRPr>
                    </a:p>
                  </a:txBody>
                  <a:tcPr marL="91447" marR="91447" marT="45725" marB="45725"/>
                </a:tc>
                <a:tc>
                  <a:txBody>
                    <a:bodyPr/>
                    <a:lstStyle/>
                    <a:p>
                      <a:r>
                        <a:rPr lang="en-GB" sz="2400" dirty="0" smtClean="0">
                          <a:solidFill>
                            <a:schemeClr val="tx1"/>
                          </a:solidFill>
                        </a:rPr>
                        <a:t>BUFR</a:t>
                      </a:r>
                      <a:endParaRPr lang="en-GB" sz="2400" dirty="0">
                        <a:solidFill>
                          <a:schemeClr val="tx1"/>
                        </a:solidFill>
                      </a:endParaRPr>
                    </a:p>
                  </a:txBody>
                  <a:tcPr marL="91447" marR="91447" marT="45725" marB="45725"/>
                </a:tc>
              </a:tr>
              <a:tr h="504840">
                <a:tc>
                  <a:txBody>
                    <a:bodyPr/>
                    <a:lstStyle/>
                    <a:p>
                      <a:r>
                        <a:rPr lang="en-GB" sz="2400" dirty="0" smtClean="0">
                          <a:solidFill>
                            <a:schemeClr val="tx1"/>
                          </a:solidFill>
                        </a:rPr>
                        <a:t>TANSAT</a:t>
                      </a:r>
                      <a:endParaRPr lang="en-GB" sz="2400" dirty="0">
                        <a:solidFill>
                          <a:schemeClr val="tx1"/>
                        </a:solidFill>
                      </a:endParaRPr>
                    </a:p>
                  </a:txBody>
                  <a:tcPr marL="91444" marR="91444" marT="45728" marB="45728"/>
                </a:tc>
                <a:tc>
                  <a:txBody>
                    <a:bodyPr/>
                    <a:lstStyle/>
                    <a:p>
                      <a:r>
                        <a:rPr lang="en-GB" sz="2400" dirty="0" smtClean="0">
                          <a:solidFill>
                            <a:schemeClr val="tx1"/>
                          </a:solidFill>
                        </a:rPr>
                        <a:t>ACGS (and CAPI)</a:t>
                      </a:r>
                      <a:endParaRPr lang="en-GB" sz="2400" dirty="0">
                        <a:solidFill>
                          <a:schemeClr val="tx1"/>
                        </a:solidFill>
                      </a:endParaRPr>
                    </a:p>
                  </a:txBody>
                  <a:tcPr marL="91444" marR="91444" marT="45728" marB="45728"/>
                </a:tc>
                <a:tc>
                  <a:txBody>
                    <a:bodyPr/>
                    <a:lstStyle/>
                    <a:p>
                      <a:r>
                        <a:rPr lang="en-GB" sz="2400" dirty="0" smtClean="0">
                          <a:solidFill>
                            <a:schemeClr val="tx1"/>
                          </a:solidFill>
                        </a:rPr>
                        <a:t>L1</a:t>
                      </a:r>
                      <a:endParaRPr lang="en-GB" sz="2400" dirty="0">
                        <a:solidFill>
                          <a:schemeClr val="tx1"/>
                        </a:solidFill>
                      </a:endParaRPr>
                    </a:p>
                  </a:txBody>
                  <a:tcPr marL="91444" marR="91444" marT="45728" marB="45728"/>
                </a:tc>
                <a:tc>
                  <a:txBody>
                    <a:bodyPr/>
                    <a:lstStyle/>
                    <a:p>
                      <a:r>
                        <a:rPr lang="en-GB" sz="2400" dirty="0" err="1" smtClean="0">
                          <a:solidFill>
                            <a:schemeClr val="tx1"/>
                          </a:solidFill>
                        </a:rPr>
                        <a:t>netCDF</a:t>
                      </a:r>
                      <a:endParaRPr lang="en-GB" sz="2400" dirty="0">
                        <a:solidFill>
                          <a:schemeClr val="tx1"/>
                        </a:solidFill>
                      </a:endParaRPr>
                    </a:p>
                  </a:txBody>
                  <a:tcPr marL="91444" marR="91444" marT="45728" marB="45728"/>
                </a:tc>
              </a:tr>
              <a:tr h="504840">
                <a:tc>
                  <a:txBody>
                    <a:bodyPr/>
                    <a:lstStyle/>
                    <a:p>
                      <a:r>
                        <a:rPr lang="en-GB" sz="2400" dirty="0" smtClean="0">
                          <a:solidFill>
                            <a:schemeClr val="tx1"/>
                          </a:solidFill>
                        </a:rPr>
                        <a:t>SMAP</a:t>
                      </a:r>
                      <a:endParaRPr lang="en-GB" sz="2400" dirty="0">
                        <a:solidFill>
                          <a:schemeClr val="tx1"/>
                        </a:solidFill>
                      </a:endParaRPr>
                    </a:p>
                  </a:txBody>
                  <a:tcPr marL="91444" marR="91444" marT="45728" marB="45728"/>
                </a:tc>
                <a:tc>
                  <a:txBody>
                    <a:bodyPr/>
                    <a:lstStyle/>
                    <a:p>
                      <a:r>
                        <a:rPr lang="en-GB" sz="2400" dirty="0" smtClean="0">
                          <a:solidFill>
                            <a:schemeClr val="tx1"/>
                          </a:solidFill>
                        </a:rPr>
                        <a:t>SMAP</a:t>
                      </a:r>
                      <a:endParaRPr lang="en-GB" sz="2400" dirty="0">
                        <a:solidFill>
                          <a:schemeClr val="tx1"/>
                        </a:solidFill>
                      </a:endParaRPr>
                    </a:p>
                  </a:txBody>
                  <a:tcPr marL="91444" marR="91444" marT="45728" marB="45728"/>
                </a:tc>
                <a:tc>
                  <a:txBody>
                    <a:bodyPr/>
                    <a:lstStyle/>
                    <a:p>
                      <a:r>
                        <a:rPr lang="en-GB" sz="2400" dirty="0" smtClean="0">
                          <a:solidFill>
                            <a:schemeClr val="tx1"/>
                          </a:solidFill>
                        </a:rPr>
                        <a:t>L1</a:t>
                      </a:r>
                      <a:endParaRPr lang="en-GB" sz="2400" dirty="0">
                        <a:solidFill>
                          <a:schemeClr val="tx1"/>
                        </a:solidFill>
                      </a:endParaRPr>
                    </a:p>
                  </a:txBody>
                  <a:tcPr marL="91444" marR="91444" marT="45728" marB="45728"/>
                </a:tc>
                <a:tc>
                  <a:txBody>
                    <a:bodyPr/>
                    <a:lstStyle/>
                    <a:p>
                      <a:r>
                        <a:rPr lang="en-GB" sz="2400" dirty="0" smtClean="0">
                          <a:solidFill>
                            <a:schemeClr val="tx1"/>
                          </a:solidFill>
                        </a:rPr>
                        <a:t>BUFR</a:t>
                      </a:r>
                      <a:endParaRPr lang="en-GB" sz="2400" dirty="0">
                        <a:solidFill>
                          <a:schemeClr val="tx1"/>
                        </a:solidFill>
                      </a:endParaRPr>
                    </a:p>
                  </a:txBody>
                  <a:tcPr marL="91444" marR="91444" marT="45728" marB="45728"/>
                </a:tc>
              </a:tr>
              <a:tr h="504840">
                <a:tc>
                  <a:txBody>
                    <a:bodyPr/>
                    <a:lstStyle/>
                    <a:p>
                      <a:r>
                        <a:rPr lang="en-GB" sz="2400" dirty="0" smtClean="0">
                          <a:solidFill>
                            <a:schemeClr val="tx1"/>
                          </a:solidFill>
                        </a:rPr>
                        <a:t>SNPP</a:t>
                      </a:r>
                      <a:r>
                        <a:rPr lang="en-GB" sz="2400" baseline="0" dirty="0" smtClean="0">
                          <a:solidFill>
                            <a:schemeClr val="tx1"/>
                          </a:solidFill>
                        </a:rPr>
                        <a:t> and AURA</a:t>
                      </a:r>
                      <a:endParaRPr lang="en-GB" sz="2400" dirty="0">
                        <a:solidFill>
                          <a:schemeClr val="tx1"/>
                        </a:solidFill>
                      </a:endParaRPr>
                    </a:p>
                  </a:txBody>
                  <a:tcPr marL="91444" marR="91444" marT="45728" marB="45728"/>
                </a:tc>
                <a:tc>
                  <a:txBody>
                    <a:bodyPr/>
                    <a:lstStyle/>
                    <a:p>
                      <a:r>
                        <a:rPr lang="en-GB" sz="2400" dirty="0" smtClean="0">
                          <a:solidFill>
                            <a:schemeClr val="tx1"/>
                          </a:solidFill>
                        </a:rPr>
                        <a:t>OMPS and OMI</a:t>
                      </a:r>
                      <a:endParaRPr lang="en-GB" sz="2400" dirty="0">
                        <a:solidFill>
                          <a:schemeClr val="tx1"/>
                        </a:solidFill>
                      </a:endParaRPr>
                    </a:p>
                  </a:txBody>
                  <a:tcPr marL="91444" marR="91444" marT="45728" marB="45728"/>
                </a:tc>
                <a:tc>
                  <a:txBody>
                    <a:bodyPr/>
                    <a:lstStyle/>
                    <a:p>
                      <a:r>
                        <a:rPr lang="en-GB" sz="2400" dirty="0" smtClean="0">
                          <a:solidFill>
                            <a:schemeClr val="tx1"/>
                          </a:solidFill>
                        </a:rPr>
                        <a:t>L2</a:t>
                      </a:r>
                      <a:endParaRPr lang="en-GB" sz="2400" dirty="0">
                        <a:solidFill>
                          <a:schemeClr val="tx1"/>
                        </a:solidFill>
                      </a:endParaRPr>
                    </a:p>
                  </a:txBody>
                  <a:tcPr marL="91444" marR="91444" marT="45728" marB="45728"/>
                </a:tc>
                <a:tc>
                  <a:txBody>
                    <a:bodyPr/>
                    <a:lstStyle/>
                    <a:p>
                      <a:r>
                        <a:rPr lang="en-GB" sz="2400" dirty="0" smtClean="0">
                          <a:solidFill>
                            <a:schemeClr val="tx1"/>
                          </a:solidFill>
                        </a:rPr>
                        <a:t>HDF</a:t>
                      </a:r>
                      <a:endParaRPr lang="en-GB" sz="2400" dirty="0">
                        <a:solidFill>
                          <a:schemeClr val="tx1"/>
                        </a:solidFill>
                      </a:endParaRPr>
                    </a:p>
                  </a:txBody>
                  <a:tcPr marL="91444" marR="91444" marT="45728" marB="45728"/>
                </a:tc>
              </a:tr>
              <a:tr h="504840">
                <a:tc>
                  <a:txBody>
                    <a:bodyPr/>
                    <a:lstStyle/>
                    <a:p>
                      <a:r>
                        <a:rPr lang="en-GB" sz="2400" dirty="0" smtClean="0">
                          <a:solidFill>
                            <a:schemeClr val="tx1"/>
                          </a:solidFill>
                        </a:rPr>
                        <a:t>S-NPP, NOAA-20 and </a:t>
                      </a:r>
                      <a:r>
                        <a:rPr lang="en-GB" sz="2400" dirty="0" err="1" smtClean="0">
                          <a:solidFill>
                            <a:schemeClr val="tx1"/>
                          </a:solidFill>
                        </a:rPr>
                        <a:t>Metops</a:t>
                      </a:r>
                      <a:r>
                        <a:rPr lang="en-GB" sz="2400" dirty="0" smtClean="0">
                          <a:solidFill>
                            <a:schemeClr val="tx1"/>
                          </a:solidFill>
                        </a:rPr>
                        <a:t> (DBRTN)</a:t>
                      </a:r>
                      <a:endParaRPr lang="en-GB" sz="2400" dirty="0">
                        <a:solidFill>
                          <a:schemeClr val="tx1"/>
                        </a:solidFill>
                      </a:endParaRPr>
                    </a:p>
                  </a:txBody>
                  <a:tcPr marL="91444" marR="91444" marT="45728" marB="45728"/>
                </a:tc>
                <a:tc>
                  <a:txBody>
                    <a:bodyPr/>
                    <a:lstStyle/>
                    <a:p>
                      <a:r>
                        <a:rPr lang="en-GB" sz="2400" dirty="0" smtClean="0">
                          <a:solidFill>
                            <a:schemeClr val="tx1"/>
                          </a:solidFill>
                        </a:rPr>
                        <a:t>ATMS, </a:t>
                      </a:r>
                      <a:r>
                        <a:rPr lang="en-GB" sz="2400" dirty="0" err="1" smtClean="0">
                          <a:solidFill>
                            <a:schemeClr val="tx1"/>
                          </a:solidFill>
                        </a:rPr>
                        <a:t>CrIS</a:t>
                      </a:r>
                      <a:r>
                        <a:rPr lang="en-GB" sz="2400" dirty="0" smtClean="0">
                          <a:solidFill>
                            <a:schemeClr val="tx1"/>
                          </a:solidFill>
                        </a:rPr>
                        <a:t> and IASI</a:t>
                      </a:r>
                      <a:endParaRPr lang="en-GB" sz="2400" dirty="0">
                        <a:solidFill>
                          <a:schemeClr val="tx1"/>
                        </a:solidFill>
                      </a:endParaRPr>
                    </a:p>
                  </a:txBody>
                  <a:tcPr marL="91444" marR="91444" marT="45728" marB="45728"/>
                </a:tc>
                <a:tc>
                  <a:txBody>
                    <a:bodyPr/>
                    <a:lstStyle/>
                    <a:p>
                      <a:r>
                        <a:rPr lang="en-GB" sz="2400" dirty="0" smtClean="0">
                          <a:solidFill>
                            <a:schemeClr val="tx1"/>
                          </a:solidFill>
                        </a:rPr>
                        <a:t>L1</a:t>
                      </a:r>
                      <a:endParaRPr lang="en-GB" sz="2400" dirty="0">
                        <a:solidFill>
                          <a:schemeClr val="tx1"/>
                        </a:solidFill>
                      </a:endParaRPr>
                    </a:p>
                  </a:txBody>
                  <a:tcPr marL="91444" marR="91444" marT="45728" marB="45728"/>
                </a:tc>
                <a:tc>
                  <a:txBody>
                    <a:bodyPr/>
                    <a:lstStyle/>
                    <a:p>
                      <a:r>
                        <a:rPr lang="en-GB" sz="2400" dirty="0" smtClean="0">
                          <a:solidFill>
                            <a:schemeClr val="tx1"/>
                          </a:solidFill>
                        </a:rPr>
                        <a:t>BUFR</a:t>
                      </a:r>
                      <a:endParaRPr lang="en-GB" sz="2400" dirty="0">
                        <a:solidFill>
                          <a:schemeClr val="tx1"/>
                        </a:solidFill>
                      </a:endParaRPr>
                    </a:p>
                  </a:txBody>
                  <a:tcPr marL="91444" marR="91444" marT="45728" marB="45728"/>
                </a:tc>
              </a:tr>
            </a:tbl>
          </a:graphicData>
        </a:graphic>
      </p:graphicFrame>
    </p:spTree>
    <p:extLst>
      <p:ext uri="{BB962C8B-B14F-4D97-AF65-F5344CB8AC3E}">
        <p14:creationId xmlns:p14="http://schemas.microsoft.com/office/powerpoint/2010/main" val="40036516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1" y="941388"/>
            <a:ext cx="9326562"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4636" y="1097290"/>
            <a:ext cx="9518777" cy="4579610"/>
            <a:chOff x="4636" y="1097290"/>
            <a:chExt cx="9518777" cy="4579610"/>
          </a:xfrm>
        </p:grpSpPr>
        <p:sp>
          <p:nvSpPr>
            <p:cNvPr id="6147" name="Freeform 5"/>
            <p:cNvSpPr>
              <a:spLocks/>
            </p:cNvSpPr>
            <p:nvPr/>
          </p:nvSpPr>
          <p:spPr bwMode="auto">
            <a:xfrm>
              <a:off x="733425" y="4037013"/>
              <a:ext cx="8789988" cy="1492250"/>
            </a:xfrm>
            <a:custGeom>
              <a:avLst/>
              <a:gdLst>
                <a:gd name="T0" fmla="*/ 8677849 w 8790317"/>
                <a:gd name="T1" fmla="*/ 1009215 h 1492385"/>
                <a:gd name="T2" fmla="*/ 8358684 w 8790317"/>
                <a:gd name="T3" fmla="*/ 1026466 h 1492385"/>
                <a:gd name="T4" fmla="*/ 7565083 w 8790317"/>
                <a:gd name="T5" fmla="*/ 1026466 h 1492385"/>
                <a:gd name="T6" fmla="*/ 7401187 w 8790317"/>
                <a:gd name="T7" fmla="*/ 1000588 h 1492385"/>
                <a:gd name="T8" fmla="*/ 7297674 w 8790317"/>
                <a:gd name="T9" fmla="*/ 983338 h 1492385"/>
                <a:gd name="T10" fmla="*/ 7116527 w 8790317"/>
                <a:gd name="T11" fmla="*/ 948835 h 1492385"/>
                <a:gd name="T12" fmla="*/ 7021639 w 8790317"/>
                <a:gd name="T13" fmla="*/ 922959 h 1492385"/>
                <a:gd name="T14" fmla="*/ 6693847 w 8790317"/>
                <a:gd name="T15" fmla="*/ 905707 h 1492385"/>
                <a:gd name="T16" fmla="*/ 6486821 w 8790317"/>
                <a:gd name="T17" fmla="*/ 879830 h 1492385"/>
                <a:gd name="T18" fmla="*/ 6305674 w 8790317"/>
                <a:gd name="T19" fmla="*/ 853953 h 1492385"/>
                <a:gd name="T20" fmla="*/ 6167656 w 8790317"/>
                <a:gd name="T21" fmla="*/ 828076 h 1492385"/>
                <a:gd name="T22" fmla="*/ 5865743 w 8790317"/>
                <a:gd name="T23" fmla="*/ 793573 h 1492385"/>
                <a:gd name="T24" fmla="*/ 5675969 w 8790317"/>
                <a:gd name="T25" fmla="*/ 776323 h 1492385"/>
                <a:gd name="T26" fmla="*/ 5374056 w 8790317"/>
                <a:gd name="T27" fmla="*/ 741820 h 1492385"/>
                <a:gd name="T28" fmla="*/ 4019760 w 8790317"/>
                <a:gd name="T29" fmla="*/ 759071 h 1492385"/>
                <a:gd name="T30" fmla="*/ 3873116 w 8790317"/>
                <a:gd name="T31" fmla="*/ 793573 h 1492385"/>
                <a:gd name="T32" fmla="*/ 3795481 w 8790317"/>
                <a:gd name="T33" fmla="*/ 828076 h 1492385"/>
                <a:gd name="T34" fmla="*/ 3717846 w 8790317"/>
                <a:gd name="T35" fmla="*/ 862579 h 1492385"/>
                <a:gd name="T36" fmla="*/ 3579829 w 8790317"/>
                <a:gd name="T37" fmla="*/ 957460 h 1492385"/>
                <a:gd name="T38" fmla="*/ 3476316 w 8790317"/>
                <a:gd name="T39" fmla="*/ 1026466 h 1492385"/>
                <a:gd name="T40" fmla="*/ 3433184 w 8790317"/>
                <a:gd name="T41" fmla="*/ 1069594 h 1492385"/>
                <a:gd name="T42" fmla="*/ 3321046 w 8790317"/>
                <a:gd name="T43" fmla="*/ 1181727 h 1492385"/>
                <a:gd name="T44" fmla="*/ 3269290 w 8790317"/>
                <a:gd name="T45" fmla="*/ 1224855 h 1492385"/>
                <a:gd name="T46" fmla="*/ 3139897 w 8790317"/>
                <a:gd name="T47" fmla="*/ 1319738 h 1492385"/>
                <a:gd name="T48" fmla="*/ 3088141 w 8790317"/>
                <a:gd name="T49" fmla="*/ 1345614 h 1492385"/>
                <a:gd name="T50" fmla="*/ 3001881 w 8790317"/>
                <a:gd name="T51" fmla="*/ 1388742 h 1492385"/>
                <a:gd name="T52" fmla="*/ 2932871 w 8790317"/>
                <a:gd name="T53" fmla="*/ 1405994 h 1492385"/>
                <a:gd name="T54" fmla="*/ 2803480 w 8790317"/>
                <a:gd name="T55" fmla="*/ 1423245 h 1492385"/>
                <a:gd name="T56" fmla="*/ 2665463 w 8790317"/>
                <a:gd name="T57" fmla="*/ 1440497 h 1492385"/>
                <a:gd name="T58" fmla="*/ 2277289 w 8790317"/>
                <a:gd name="T59" fmla="*/ 1474999 h 1492385"/>
                <a:gd name="T60" fmla="*/ 1414679 w 8790317"/>
                <a:gd name="T61" fmla="*/ 1483625 h 1492385"/>
                <a:gd name="T62" fmla="*/ 1276662 w 8790317"/>
                <a:gd name="T63" fmla="*/ 1440497 h 1492385"/>
                <a:gd name="T64" fmla="*/ 1190401 w 8790317"/>
                <a:gd name="T65" fmla="*/ 1397369 h 1492385"/>
                <a:gd name="T66" fmla="*/ 1112766 w 8790317"/>
                <a:gd name="T67" fmla="*/ 1354239 h 1492385"/>
                <a:gd name="T68" fmla="*/ 1086888 w 8790317"/>
                <a:gd name="T69" fmla="*/ 1302486 h 1492385"/>
                <a:gd name="T70" fmla="*/ 1026506 w 8790317"/>
                <a:gd name="T71" fmla="*/ 1207604 h 1492385"/>
                <a:gd name="T72" fmla="*/ 940245 w 8790317"/>
                <a:gd name="T73" fmla="*/ 1069594 h 1492385"/>
                <a:gd name="T74" fmla="*/ 879862 w 8790317"/>
                <a:gd name="T75" fmla="*/ 957460 h 1492385"/>
                <a:gd name="T76" fmla="*/ 862610 w 8790317"/>
                <a:gd name="T77" fmla="*/ 888456 h 1492385"/>
                <a:gd name="T78" fmla="*/ 810853 w 8790317"/>
                <a:gd name="T79" fmla="*/ 828076 h 1492385"/>
                <a:gd name="T80" fmla="*/ 784975 w 8790317"/>
                <a:gd name="T81" fmla="*/ 776323 h 1492385"/>
                <a:gd name="T82" fmla="*/ 715966 w 8790317"/>
                <a:gd name="T83" fmla="*/ 672815 h 1492385"/>
                <a:gd name="T84" fmla="*/ 664209 w 8790317"/>
                <a:gd name="T85" fmla="*/ 595184 h 1492385"/>
                <a:gd name="T86" fmla="*/ 621079 w 8790317"/>
                <a:gd name="T87" fmla="*/ 552056 h 1492385"/>
                <a:gd name="T88" fmla="*/ 560696 w 8790317"/>
                <a:gd name="T89" fmla="*/ 517553 h 1492385"/>
                <a:gd name="T90" fmla="*/ 500313 w 8790317"/>
                <a:gd name="T91" fmla="*/ 491677 h 1492385"/>
                <a:gd name="T92" fmla="*/ 431305 w 8790317"/>
                <a:gd name="T93" fmla="*/ 457174 h 1492385"/>
                <a:gd name="T94" fmla="*/ 370922 w 8790317"/>
                <a:gd name="T95" fmla="*/ 414046 h 1492385"/>
                <a:gd name="T96" fmla="*/ 293287 w 8790317"/>
                <a:gd name="T97" fmla="*/ 379544 h 1492385"/>
                <a:gd name="T98" fmla="*/ 207026 w 8790317"/>
                <a:gd name="T99" fmla="*/ 345041 h 1492385"/>
                <a:gd name="T100" fmla="*/ 146644 w 8790317"/>
                <a:gd name="T101" fmla="*/ 241533 h 1492385"/>
                <a:gd name="T102" fmla="*/ 103513 w 8790317"/>
                <a:gd name="T103" fmla="*/ 120774 h 1492385"/>
                <a:gd name="T104" fmla="*/ 43130 w 8790317"/>
                <a:gd name="T105" fmla="*/ 51769 h 14923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790317" h="1492385">
                  <a:moveTo>
                    <a:pt x="8790317" y="992053"/>
                  </a:moveTo>
                  <a:cubicBezTo>
                    <a:pt x="8751094" y="999897"/>
                    <a:pt x="8719610" y="1007285"/>
                    <a:pt x="8678174" y="1009306"/>
                  </a:cubicBezTo>
                  <a:cubicBezTo>
                    <a:pt x="8583353" y="1013931"/>
                    <a:pt x="8488393" y="1015057"/>
                    <a:pt x="8393502" y="1017932"/>
                  </a:cubicBezTo>
                  <a:cubicBezTo>
                    <a:pt x="8382000" y="1020808"/>
                    <a:pt x="8370570" y="1023987"/>
                    <a:pt x="8358997" y="1026559"/>
                  </a:cubicBezTo>
                  <a:cubicBezTo>
                    <a:pt x="8322840" y="1034594"/>
                    <a:pt x="8301546" y="1037571"/>
                    <a:pt x="8264106" y="1043811"/>
                  </a:cubicBezTo>
                  <a:cubicBezTo>
                    <a:pt x="7827179" y="1037569"/>
                    <a:pt x="7829387" y="1052961"/>
                    <a:pt x="7565366" y="1026559"/>
                  </a:cubicBezTo>
                  <a:cubicBezTo>
                    <a:pt x="7539457" y="1023968"/>
                    <a:pt x="7513449" y="1021993"/>
                    <a:pt x="7487729" y="1017932"/>
                  </a:cubicBezTo>
                  <a:cubicBezTo>
                    <a:pt x="7458763" y="1013358"/>
                    <a:pt x="7430562" y="1004316"/>
                    <a:pt x="7401464" y="1000679"/>
                  </a:cubicBezTo>
                  <a:cubicBezTo>
                    <a:pt x="7378460" y="997804"/>
                    <a:pt x="7355320" y="995864"/>
                    <a:pt x="7332453" y="992053"/>
                  </a:cubicBezTo>
                  <a:cubicBezTo>
                    <a:pt x="7320758" y="990104"/>
                    <a:pt x="7309600" y="985612"/>
                    <a:pt x="7297947" y="983427"/>
                  </a:cubicBezTo>
                  <a:cubicBezTo>
                    <a:pt x="7263565" y="976980"/>
                    <a:pt x="7194430" y="966174"/>
                    <a:pt x="7194430" y="966174"/>
                  </a:cubicBezTo>
                  <a:cubicBezTo>
                    <a:pt x="7139332" y="947806"/>
                    <a:pt x="7201808" y="967138"/>
                    <a:pt x="7116793" y="948921"/>
                  </a:cubicBezTo>
                  <a:cubicBezTo>
                    <a:pt x="7093607" y="943953"/>
                    <a:pt x="7070276" y="939166"/>
                    <a:pt x="7047781" y="931668"/>
                  </a:cubicBezTo>
                  <a:cubicBezTo>
                    <a:pt x="7039155" y="928793"/>
                    <a:pt x="7030973" y="923668"/>
                    <a:pt x="7021902" y="923042"/>
                  </a:cubicBezTo>
                  <a:cubicBezTo>
                    <a:pt x="6947262" y="917894"/>
                    <a:pt x="6872377" y="917291"/>
                    <a:pt x="6797615" y="914415"/>
                  </a:cubicBezTo>
                  <a:lnTo>
                    <a:pt x="6694098" y="905789"/>
                  </a:lnTo>
                  <a:cubicBezTo>
                    <a:pt x="6609458" y="897728"/>
                    <a:pt x="6631926" y="898649"/>
                    <a:pt x="6556076" y="888536"/>
                  </a:cubicBezTo>
                  <a:lnTo>
                    <a:pt x="6487064" y="879910"/>
                  </a:lnTo>
                  <a:lnTo>
                    <a:pt x="6366295" y="862657"/>
                  </a:lnTo>
                  <a:lnTo>
                    <a:pt x="6305910" y="854030"/>
                  </a:lnTo>
                  <a:cubicBezTo>
                    <a:pt x="6253116" y="836433"/>
                    <a:pt x="6301599" y="850714"/>
                    <a:pt x="6211019" y="836778"/>
                  </a:cubicBezTo>
                  <a:cubicBezTo>
                    <a:pt x="6196527" y="834548"/>
                    <a:pt x="6182379" y="830381"/>
                    <a:pt x="6167887" y="828151"/>
                  </a:cubicBezTo>
                  <a:cubicBezTo>
                    <a:pt x="6097010" y="817247"/>
                    <a:pt x="6055528" y="816429"/>
                    <a:pt x="5978106" y="810898"/>
                  </a:cubicBezTo>
                  <a:cubicBezTo>
                    <a:pt x="5919814" y="791468"/>
                    <a:pt x="5977158" y="808471"/>
                    <a:pt x="5865963" y="793645"/>
                  </a:cubicBezTo>
                  <a:cubicBezTo>
                    <a:pt x="5851429" y="791707"/>
                    <a:pt x="5837432" y="786346"/>
                    <a:pt x="5822830" y="785019"/>
                  </a:cubicBezTo>
                  <a:cubicBezTo>
                    <a:pt x="5774064" y="780586"/>
                    <a:pt x="5725064" y="779268"/>
                    <a:pt x="5676181" y="776393"/>
                  </a:cubicBezTo>
                  <a:cubicBezTo>
                    <a:pt x="5644321" y="768427"/>
                    <a:pt x="5624435" y="762480"/>
                    <a:pt x="5589917" y="759140"/>
                  </a:cubicBezTo>
                  <a:cubicBezTo>
                    <a:pt x="5518136" y="752194"/>
                    <a:pt x="5374257" y="741887"/>
                    <a:pt x="5374257" y="741887"/>
                  </a:cubicBezTo>
                  <a:lnTo>
                    <a:pt x="4054415" y="750513"/>
                  </a:lnTo>
                  <a:cubicBezTo>
                    <a:pt x="4042560" y="750664"/>
                    <a:pt x="4031535" y="756815"/>
                    <a:pt x="4019910" y="759140"/>
                  </a:cubicBezTo>
                  <a:cubicBezTo>
                    <a:pt x="3995227" y="764077"/>
                    <a:pt x="3950482" y="769449"/>
                    <a:pt x="3925019" y="776393"/>
                  </a:cubicBezTo>
                  <a:cubicBezTo>
                    <a:pt x="3907474" y="781178"/>
                    <a:pt x="3873261" y="793645"/>
                    <a:pt x="3873261" y="793645"/>
                  </a:cubicBezTo>
                  <a:cubicBezTo>
                    <a:pt x="3864634" y="799396"/>
                    <a:pt x="3856855" y="806687"/>
                    <a:pt x="3847381" y="810898"/>
                  </a:cubicBezTo>
                  <a:cubicBezTo>
                    <a:pt x="3830762" y="818284"/>
                    <a:pt x="3795623" y="828151"/>
                    <a:pt x="3795623" y="828151"/>
                  </a:cubicBezTo>
                  <a:cubicBezTo>
                    <a:pt x="3786997" y="833902"/>
                    <a:pt x="3779218" y="841193"/>
                    <a:pt x="3769744" y="845404"/>
                  </a:cubicBezTo>
                  <a:cubicBezTo>
                    <a:pt x="3753125" y="852790"/>
                    <a:pt x="3734251" y="854524"/>
                    <a:pt x="3717985" y="862657"/>
                  </a:cubicBezTo>
                  <a:cubicBezTo>
                    <a:pt x="3690760" y="876270"/>
                    <a:pt x="3652535" y="893600"/>
                    <a:pt x="3631721" y="914415"/>
                  </a:cubicBezTo>
                  <a:cubicBezTo>
                    <a:pt x="3556122" y="990017"/>
                    <a:pt x="3652016" y="897504"/>
                    <a:pt x="3579963" y="957547"/>
                  </a:cubicBezTo>
                  <a:cubicBezTo>
                    <a:pt x="3570591" y="965357"/>
                    <a:pt x="3563713" y="975937"/>
                    <a:pt x="3554083" y="983427"/>
                  </a:cubicBezTo>
                  <a:cubicBezTo>
                    <a:pt x="3509592" y="1018031"/>
                    <a:pt x="3515491" y="1013543"/>
                    <a:pt x="3476446" y="1026559"/>
                  </a:cubicBezTo>
                  <a:cubicBezTo>
                    <a:pt x="3470695" y="1035185"/>
                    <a:pt x="3466524" y="1045107"/>
                    <a:pt x="3459193" y="1052438"/>
                  </a:cubicBezTo>
                  <a:cubicBezTo>
                    <a:pt x="3451862" y="1059769"/>
                    <a:pt x="3439790" y="1061595"/>
                    <a:pt x="3433313" y="1069691"/>
                  </a:cubicBezTo>
                  <a:cubicBezTo>
                    <a:pt x="3427633" y="1076791"/>
                    <a:pt x="3430269" y="1088392"/>
                    <a:pt x="3424687" y="1095570"/>
                  </a:cubicBezTo>
                  <a:cubicBezTo>
                    <a:pt x="3325766" y="1222755"/>
                    <a:pt x="3420851" y="1082153"/>
                    <a:pt x="3321170" y="1181834"/>
                  </a:cubicBezTo>
                  <a:cubicBezTo>
                    <a:pt x="3312544" y="1190460"/>
                    <a:pt x="3304663" y="1199903"/>
                    <a:pt x="3295291" y="1207713"/>
                  </a:cubicBezTo>
                  <a:cubicBezTo>
                    <a:pt x="3287326" y="1214350"/>
                    <a:pt x="3277161" y="1218078"/>
                    <a:pt x="3269412" y="1224966"/>
                  </a:cubicBezTo>
                  <a:cubicBezTo>
                    <a:pt x="3199587" y="1287033"/>
                    <a:pt x="3245137" y="1267564"/>
                    <a:pt x="3191774" y="1285351"/>
                  </a:cubicBezTo>
                  <a:lnTo>
                    <a:pt x="3140015" y="1319857"/>
                  </a:lnTo>
                  <a:cubicBezTo>
                    <a:pt x="3131389" y="1325608"/>
                    <a:pt x="3123972" y="1333832"/>
                    <a:pt x="3114136" y="1337110"/>
                  </a:cubicBezTo>
                  <a:lnTo>
                    <a:pt x="3088257" y="1345736"/>
                  </a:lnTo>
                  <a:cubicBezTo>
                    <a:pt x="3038521" y="1378894"/>
                    <a:pt x="3086502" y="1350185"/>
                    <a:pt x="3036498" y="1371615"/>
                  </a:cubicBezTo>
                  <a:cubicBezTo>
                    <a:pt x="3024678" y="1376680"/>
                    <a:pt x="3014192" y="1384801"/>
                    <a:pt x="3001993" y="1388868"/>
                  </a:cubicBezTo>
                  <a:cubicBezTo>
                    <a:pt x="2988083" y="1393505"/>
                    <a:pt x="2973085" y="1393939"/>
                    <a:pt x="2958861" y="1397495"/>
                  </a:cubicBezTo>
                  <a:cubicBezTo>
                    <a:pt x="2950039" y="1399700"/>
                    <a:pt x="2941969" y="1404738"/>
                    <a:pt x="2932981" y="1406121"/>
                  </a:cubicBezTo>
                  <a:cubicBezTo>
                    <a:pt x="2904419" y="1410515"/>
                    <a:pt x="2875472" y="1411872"/>
                    <a:pt x="2846717" y="1414747"/>
                  </a:cubicBezTo>
                  <a:cubicBezTo>
                    <a:pt x="2832340" y="1417623"/>
                    <a:pt x="2817898" y="1420193"/>
                    <a:pt x="2803585" y="1423374"/>
                  </a:cubicBezTo>
                  <a:cubicBezTo>
                    <a:pt x="2792012" y="1425946"/>
                    <a:pt x="2780844" y="1430529"/>
                    <a:pt x="2769080" y="1432000"/>
                  </a:cubicBezTo>
                  <a:cubicBezTo>
                    <a:pt x="2734722" y="1436295"/>
                    <a:pt x="2700069" y="1437751"/>
                    <a:pt x="2665563" y="1440627"/>
                  </a:cubicBezTo>
                  <a:cubicBezTo>
                    <a:pt x="2576783" y="1458382"/>
                    <a:pt x="2646666" y="1446357"/>
                    <a:pt x="2493034" y="1457879"/>
                  </a:cubicBezTo>
                  <a:cubicBezTo>
                    <a:pt x="2421120" y="1463273"/>
                    <a:pt x="2349441" y="1472463"/>
                    <a:pt x="2277374" y="1475132"/>
                  </a:cubicBezTo>
                  <a:cubicBezTo>
                    <a:pt x="2001263" y="1485359"/>
                    <a:pt x="2121980" y="1478591"/>
                    <a:pt x="1915064" y="1492385"/>
                  </a:cubicBezTo>
                  <a:lnTo>
                    <a:pt x="1414732" y="1483759"/>
                  </a:lnTo>
                  <a:cubicBezTo>
                    <a:pt x="1394409" y="1483134"/>
                    <a:pt x="1374159" y="1479704"/>
                    <a:pt x="1354347" y="1475132"/>
                  </a:cubicBezTo>
                  <a:cubicBezTo>
                    <a:pt x="1271687" y="1456056"/>
                    <a:pt x="1329730" y="1467137"/>
                    <a:pt x="1276710" y="1440627"/>
                  </a:cubicBezTo>
                  <a:cubicBezTo>
                    <a:pt x="1268577" y="1436560"/>
                    <a:pt x="1259188" y="1435582"/>
                    <a:pt x="1250830" y="1432000"/>
                  </a:cubicBezTo>
                  <a:cubicBezTo>
                    <a:pt x="1144958" y="1386625"/>
                    <a:pt x="1277086" y="1440814"/>
                    <a:pt x="1190446" y="1397495"/>
                  </a:cubicBezTo>
                  <a:cubicBezTo>
                    <a:pt x="1182313" y="1393428"/>
                    <a:pt x="1172515" y="1393284"/>
                    <a:pt x="1164566" y="1388868"/>
                  </a:cubicBezTo>
                  <a:cubicBezTo>
                    <a:pt x="1146440" y="1378798"/>
                    <a:pt x="1112808" y="1354362"/>
                    <a:pt x="1112808" y="1354362"/>
                  </a:cubicBezTo>
                  <a:cubicBezTo>
                    <a:pt x="1109932" y="1345736"/>
                    <a:pt x="1108248" y="1336616"/>
                    <a:pt x="1104181" y="1328483"/>
                  </a:cubicBezTo>
                  <a:cubicBezTo>
                    <a:pt x="1099545" y="1319210"/>
                    <a:pt x="1092495" y="1311351"/>
                    <a:pt x="1086929" y="1302604"/>
                  </a:cubicBezTo>
                  <a:cubicBezTo>
                    <a:pt x="1072365" y="1279718"/>
                    <a:pt x="1058361" y="1256479"/>
                    <a:pt x="1043797" y="1233593"/>
                  </a:cubicBezTo>
                  <a:cubicBezTo>
                    <a:pt x="1038231" y="1224846"/>
                    <a:pt x="1029823" y="1217549"/>
                    <a:pt x="1026544" y="1207713"/>
                  </a:cubicBezTo>
                  <a:cubicBezTo>
                    <a:pt x="1014982" y="1173031"/>
                    <a:pt x="1018229" y="1176534"/>
                    <a:pt x="992038" y="1138702"/>
                  </a:cubicBezTo>
                  <a:cubicBezTo>
                    <a:pt x="975671" y="1115060"/>
                    <a:pt x="940280" y="1069691"/>
                    <a:pt x="940280" y="1069691"/>
                  </a:cubicBezTo>
                  <a:cubicBezTo>
                    <a:pt x="937404" y="1061064"/>
                    <a:pt x="936069" y="1051760"/>
                    <a:pt x="931653" y="1043811"/>
                  </a:cubicBezTo>
                  <a:cubicBezTo>
                    <a:pt x="893315" y="974805"/>
                    <a:pt x="904372" y="1014661"/>
                    <a:pt x="879895" y="957547"/>
                  </a:cubicBezTo>
                  <a:cubicBezTo>
                    <a:pt x="876313" y="949189"/>
                    <a:pt x="873473" y="940490"/>
                    <a:pt x="871268" y="931668"/>
                  </a:cubicBezTo>
                  <a:cubicBezTo>
                    <a:pt x="867712" y="917444"/>
                    <a:pt x="870775" y="900736"/>
                    <a:pt x="862642" y="888536"/>
                  </a:cubicBezTo>
                  <a:cubicBezTo>
                    <a:pt x="857598" y="880970"/>
                    <a:pt x="845389" y="882785"/>
                    <a:pt x="836763" y="879910"/>
                  </a:cubicBezTo>
                  <a:cubicBezTo>
                    <a:pt x="787314" y="805736"/>
                    <a:pt x="846602" y="899586"/>
                    <a:pt x="810883" y="828151"/>
                  </a:cubicBezTo>
                  <a:cubicBezTo>
                    <a:pt x="806246" y="818878"/>
                    <a:pt x="799381" y="810898"/>
                    <a:pt x="793630" y="802272"/>
                  </a:cubicBezTo>
                  <a:cubicBezTo>
                    <a:pt x="790755" y="793646"/>
                    <a:pt x="789420" y="784342"/>
                    <a:pt x="785004" y="776393"/>
                  </a:cubicBezTo>
                  <a:cubicBezTo>
                    <a:pt x="774934" y="758267"/>
                    <a:pt x="750498" y="724634"/>
                    <a:pt x="750498" y="724634"/>
                  </a:cubicBezTo>
                  <a:cubicBezTo>
                    <a:pt x="734001" y="675141"/>
                    <a:pt x="753686" y="721339"/>
                    <a:pt x="715993" y="672876"/>
                  </a:cubicBezTo>
                  <a:cubicBezTo>
                    <a:pt x="703263" y="656508"/>
                    <a:pt x="692989" y="638370"/>
                    <a:pt x="681487" y="621117"/>
                  </a:cubicBezTo>
                  <a:lnTo>
                    <a:pt x="664234" y="595238"/>
                  </a:lnTo>
                  <a:cubicBezTo>
                    <a:pt x="658483" y="586612"/>
                    <a:pt x="655607" y="575110"/>
                    <a:pt x="646981" y="569359"/>
                  </a:cubicBezTo>
                  <a:cubicBezTo>
                    <a:pt x="638355" y="563608"/>
                    <a:pt x="629067" y="558743"/>
                    <a:pt x="621102" y="552106"/>
                  </a:cubicBezTo>
                  <a:cubicBezTo>
                    <a:pt x="611730" y="544296"/>
                    <a:pt x="605815" y="532280"/>
                    <a:pt x="595223" y="526227"/>
                  </a:cubicBezTo>
                  <a:cubicBezTo>
                    <a:pt x="584929" y="520345"/>
                    <a:pt x="572117" y="520857"/>
                    <a:pt x="560717" y="517600"/>
                  </a:cubicBezTo>
                  <a:cubicBezTo>
                    <a:pt x="551974" y="515102"/>
                    <a:pt x="543196" y="512556"/>
                    <a:pt x="534838" y="508974"/>
                  </a:cubicBezTo>
                  <a:cubicBezTo>
                    <a:pt x="523018" y="503908"/>
                    <a:pt x="511237" y="498537"/>
                    <a:pt x="500332" y="491721"/>
                  </a:cubicBezTo>
                  <a:cubicBezTo>
                    <a:pt x="488140" y="484101"/>
                    <a:pt x="478686" y="472272"/>
                    <a:pt x="465827" y="465842"/>
                  </a:cubicBezTo>
                  <a:cubicBezTo>
                    <a:pt x="455223" y="460540"/>
                    <a:pt x="442823" y="460091"/>
                    <a:pt x="431321" y="457215"/>
                  </a:cubicBezTo>
                  <a:cubicBezTo>
                    <a:pt x="422695" y="451464"/>
                    <a:pt x="413878" y="445988"/>
                    <a:pt x="405442" y="439962"/>
                  </a:cubicBezTo>
                  <a:cubicBezTo>
                    <a:pt x="393743" y="431605"/>
                    <a:pt x="383419" y="421216"/>
                    <a:pt x="370936" y="414083"/>
                  </a:cubicBezTo>
                  <a:cubicBezTo>
                    <a:pt x="363041" y="409572"/>
                    <a:pt x="353366" y="409150"/>
                    <a:pt x="345057" y="405457"/>
                  </a:cubicBezTo>
                  <a:cubicBezTo>
                    <a:pt x="327430" y="397623"/>
                    <a:pt x="311104" y="386997"/>
                    <a:pt x="293298" y="379578"/>
                  </a:cubicBezTo>
                  <a:cubicBezTo>
                    <a:pt x="276511" y="372583"/>
                    <a:pt x="257806" y="370458"/>
                    <a:pt x="241540" y="362325"/>
                  </a:cubicBezTo>
                  <a:cubicBezTo>
                    <a:pt x="230038" y="356574"/>
                    <a:pt x="218061" y="351688"/>
                    <a:pt x="207034" y="345072"/>
                  </a:cubicBezTo>
                  <a:cubicBezTo>
                    <a:pt x="189254" y="334404"/>
                    <a:pt x="155276" y="310566"/>
                    <a:pt x="155276" y="310566"/>
                  </a:cubicBezTo>
                  <a:cubicBezTo>
                    <a:pt x="152400" y="287562"/>
                    <a:pt x="150460" y="264422"/>
                    <a:pt x="146649" y="241555"/>
                  </a:cubicBezTo>
                  <a:cubicBezTo>
                    <a:pt x="144700" y="229860"/>
                    <a:pt x="141430" y="218405"/>
                    <a:pt x="138023" y="207049"/>
                  </a:cubicBezTo>
                  <a:cubicBezTo>
                    <a:pt x="128148" y="174132"/>
                    <a:pt x="120810" y="149607"/>
                    <a:pt x="103517" y="120785"/>
                  </a:cubicBezTo>
                  <a:cubicBezTo>
                    <a:pt x="92849" y="103005"/>
                    <a:pt x="86265" y="80529"/>
                    <a:pt x="69012" y="69027"/>
                  </a:cubicBezTo>
                  <a:lnTo>
                    <a:pt x="43132" y="51774"/>
                  </a:lnTo>
                  <a:cubicBezTo>
                    <a:pt x="7032" y="-2378"/>
                    <a:pt x="29362" y="15"/>
                    <a:pt x="0" y="15"/>
                  </a:cubicBezTo>
                </a:path>
              </a:pathLst>
            </a:custGeom>
            <a:noFill/>
            <a:ln w="28575" cap="flat" cmpd="sng" algn="ctr">
              <a:solidFill>
                <a:srgbClr val="4CEF3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6157" name="Straight Arrow Connector 22"/>
            <p:cNvCxnSpPr>
              <a:cxnSpLocks noChangeShapeType="1"/>
            </p:cNvCxnSpPr>
            <p:nvPr/>
          </p:nvCxnSpPr>
          <p:spPr bwMode="auto">
            <a:xfrm flipH="1">
              <a:off x="8691563" y="5273675"/>
              <a:ext cx="638175" cy="25400"/>
            </a:xfrm>
            <a:prstGeom prst="straightConnector1">
              <a:avLst/>
            </a:prstGeom>
            <a:noFill/>
            <a:ln w="9525" algn="ctr">
              <a:solidFill>
                <a:srgbClr val="4CEF31"/>
              </a:solidFill>
              <a:round/>
              <a:headEnd/>
              <a:tailEnd type="triangle" w="med" len="med"/>
            </a:ln>
            <a:extLst>
              <a:ext uri="{909E8E84-426E-40DD-AFC4-6F175D3DCCD1}">
                <a14:hiddenFill xmlns:a14="http://schemas.microsoft.com/office/drawing/2010/main">
                  <a:noFill/>
                </a14:hiddenFill>
              </a:ext>
            </a:extLst>
          </p:spPr>
        </p:cxnSp>
        <p:cxnSp>
          <p:nvCxnSpPr>
            <p:cNvPr id="6158" name="Straight Arrow Connector 24"/>
            <p:cNvCxnSpPr>
              <a:cxnSpLocks noChangeShapeType="1"/>
            </p:cNvCxnSpPr>
            <p:nvPr/>
          </p:nvCxnSpPr>
          <p:spPr bwMode="auto">
            <a:xfrm flipH="1" flipV="1">
              <a:off x="5848350" y="4926013"/>
              <a:ext cx="714375" cy="50800"/>
            </a:xfrm>
            <a:prstGeom prst="straightConnector1">
              <a:avLst/>
            </a:prstGeom>
            <a:noFill/>
            <a:ln w="9525" algn="ctr">
              <a:solidFill>
                <a:srgbClr val="4CEF31"/>
              </a:solidFill>
              <a:round/>
              <a:headEnd/>
              <a:tailEnd type="triangle" w="med" len="med"/>
            </a:ln>
            <a:extLst>
              <a:ext uri="{909E8E84-426E-40DD-AFC4-6F175D3DCCD1}">
                <a14:hiddenFill xmlns:a14="http://schemas.microsoft.com/office/drawing/2010/main">
                  <a:noFill/>
                </a14:hiddenFill>
              </a:ext>
            </a:extLst>
          </p:spPr>
        </p:cxnSp>
        <p:cxnSp>
          <p:nvCxnSpPr>
            <p:cNvPr id="6159" name="Straight Arrow Connector 25"/>
            <p:cNvCxnSpPr>
              <a:cxnSpLocks noChangeShapeType="1"/>
            </p:cNvCxnSpPr>
            <p:nvPr/>
          </p:nvCxnSpPr>
          <p:spPr bwMode="auto">
            <a:xfrm flipH="1">
              <a:off x="2952750" y="5624513"/>
              <a:ext cx="638175" cy="52387"/>
            </a:xfrm>
            <a:prstGeom prst="straightConnector1">
              <a:avLst/>
            </a:prstGeom>
            <a:noFill/>
            <a:ln w="9525" algn="ctr">
              <a:solidFill>
                <a:srgbClr val="4CEF31"/>
              </a:solidFill>
              <a:round/>
              <a:headEnd/>
              <a:tailEnd type="triangle" w="med" len="med"/>
            </a:ln>
            <a:extLst>
              <a:ext uri="{909E8E84-426E-40DD-AFC4-6F175D3DCCD1}">
                <a14:hiddenFill xmlns:a14="http://schemas.microsoft.com/office/drawing/2010/main">
                  <a:noFill/>
                </a14:hiddenFill>
              </a:ext>
            </a:extLst>
          </p:spPr>
        </p:cxnSp>
        <p:cxnSp>
          <p:nvCxnSpPr>
            <p:cNvPr id="6160" name="Straight Arrow Connector 31"/>
            <p:cNvCxnSpPr>
              <a:cxnSpLocks noChangeShapeType="1"/>
            </p:cNvCxnSpPr>
            <p:nvPr/>
          </p:nvCxnSpPr>
          <p:spPr bwMode="auto">
            <a:xfrm flipH="1" flipV="1">
              <a:off x="1000125" y="4589463"/>
              <a:ext cx="449263" cy="387350"/>
            </a:xfrm>
            <a:prstGeom prst="straightConnector1">
              <a:avLst/>
            </a:prstGeom>
            <a:noFill/>
            <a:ln w="9525" algn="ctr">
              <a:solidFill>
                <a:srgbClr val="4CEF31"/>
              </a:solidFill>
              <a:round/>
              <a:headEnd/>
              <a:tailEnd type="triangle" w="med" len="med"/>
            </a:ln>
            <a:extLst>
              <a:ext uri="{909E8E84-426E-40DD-AFC4-6F175D3DCCD1}">
                <a14:hiddenFill xmlns:a14="http://schemas.microsoft.com/office/drawing/2010/main">
                  <a:noFill/>
                </a14:hiddenFill>
              </a:ext>
            </a:extLst>
          </p:spPr>
        </p:cxnSp>
        <p:sp>
          <p:nvSpPr>
            <p:cNvPr id="17" name="TextBox 16"/>
            <p:cNvSpPr txBox="1"/>
            <p:nvPr/>
          </p:nvSpPr>
          <p:spPr>
            <a:xfrm>
              <a:off x="4636" y="1097290"/>
              <a:ext cx="3701143"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92D050"/>
                  </a:solidFill>
                </a:rPr>
                <a:t>ECT in</a:t>
              </a:r>
            </a:p>
          </p:txBody>
        </p:sp>
      </p:grpSp>
      <p:grpSp>
        <p:nvGrpSpPr>
          <p:cNvPr id="3" name="Group 2"/>
          <p:cNvGrpSpPr/>
          <p:nvPr/>
        </p:nvGrpSpPr>
        <p:grpSpPr>
          <a:xfrm>
            <a:off x="4636" y="1587500"/>
            <a:ext cx="8993314" cy="2287588"/>
            <a:chOff x="4636" y="1587500"/>
            <a:chExt cx="8993314" cy="2287588"/>
          </a:xfrm>
        </p:grpSpPr>
        <p:sp>
          <p:nvSpPr>
            <p:cNvPr id="6149" name="Freeform 7"/>
            <p:cNvSpPr>
              <a:spLocks/>
            </p:cNvSpPr>
            <p:nvPr/>
          </p:nvSpPr>
          <p:spPr bwMode="auto">
            <a:xfrm>
              <a:off x="1000125" y="1587500"/>
              <a:ext cx="7997825" cy="2017713"/>
            </a:xfrm>
            <a:custGeom>
              <a:avLst/>
              <a:gdLst>
                <a:gd name="T0" fmla="*/ 0 w 7996687"/>
                <a:gd name="T1" fmla="*/ 1956511 h 2018582"/>
                <a:gd name="T2" fmla="*/ 396927 w 7996687"/>
                <a:gd name="T3" fmla="*/ 1973749 h 2018582"/>
                <a:gd name="T4" fmla="*/ 474589 w 7996687"/>
                <a:gd name="T5" fmla="*/ 1990987 h 2018582"/>
                <a:gd name="T6" fmla="*/ 1061351 w 7996687"/>
                <a:gd name="T7" fmla="*/ 1982368 h 2018582"/>
                <a:gd name="T8" fmla="*/ 2450600 w 7996687"/>
                <a:gd name="T9" fmla="*/ 1982368 h 2018582"/>
                <a:gd name="T10" fmla="*/ 2976961 w 7996687"/>
                <a:gd name="T11" fmla="*/ 1990987 h 2018582"/>
                <a:gd name="T12" fmla="*/ 3045991 w 7996687"/>
                <a:gd name="T13" fmla="*/ 1999606 h 2018582"/>
                <a:gd name="T14" fmla="*/ 3546467 w 7996687"/>
                <a:gd name="T15" fmla="*/ 2016844 h 2018582"/>
                <a:gd name="T16" fmla="*/ 4538786 w 7996687"/>
                <a:gd name="T17" fmla="*/ 2008225 h 2018582"/>
                <a:gd name="T18" fmla="*/ 4633703 w 7996687"/>
                <a:gd name="T19" fmla="*/ 1999606 h 2018582"/>
                <a:gd name="T20" fmla="*/ 4789023 w 7996687"/>
                <a:gd name="T21" fmla="*/ 1982368 h 2018582"/>
                <a:gd name="T22" fmla="*/ 4909828 w 7996687"/>
                <a:gd name="T23" fmla="*/ 1965130 h 2018582"/>
                <a:gd name="T24" fmla="*/ 5065148 w 7996687"/>
                <a:gd name="T25" fmla="*/ 1947892 h 2018582"/>
                <a:gd name="T26" fmla="*/ 5116920 w 7996687"/>
                <a:gd name="T27" fmla="*/ 1939273 h 2018582"/>
                <a:gd name="T28" fmla="*/ 5289499 w 7996687"/>
                <a:gd name="T29" fmla="*/ 1930653 h 2018582"/>
                <a:gd name="T30" fmla="*/ 5427559 w 7996687"/>
                <a:gd name="T31" fmla="*/ 1922035 h 2018582"/>
                <a:gd name="T32" fmla="*/ 5539735 w 7996687"/>
                <a:gd name="T33" fmla="*/ 1896178 h 2018582"/>
                <a:gd name="T34" fmla="*/ 5574250 w 7996687"/>
                <a:gd name="T35" fmla="*/ 1887559 h 2018582"/>
                <a:gd name="T36" fmla="*/ 5634653 w 7996687"/>
                <a:gd name="T37" fmla="*/ 1878940 h 2018582"/>
                <a:gd name="T38" fmla="*/ 5677797 w 7996687"/>
                <a:gd name="T39" fmla="*/ 1870320 h 2018582"/>
                <a:gd name="T40" fmla="*/ 5781344 w 7996687"/>
                <a:gd name="T41" fmla="*/ 1861702 h 2018582"/>
                <a:gd name="T42" fmla="*/ 5867632 w 7996687"/>
                <a:gd name="T43" fmla="*/ 1844464 h 2018582"/>
                <a:gd name="T44" fmla="*/ 5910776 w 7996687"/>
                <a:gd name="T45" fmla="*/ 1835845 h 2018582"/>
                <a:gd name="T46" fmla="*/ 5962549 w 7996687"/>
                <a:gd name="T47" fmla="*/ 1827226 h 2018582"/>
                <a:gd name="T48" fmla="*/ 5988436 w 7996687"/>
                <a:gd name="T49" fmla="*/ 1818607 h 2018582"/>
                <a:gd name="T50" fmla="*/ 6022952 w 7996687"/>
                <a:gd name="T51" fmla="*/ 1809988 h 2018582"/>
                <a:gd name="T52" fmla="*/ 6074724 w 7996687"/>
                <a:gd name="T53" fmla="*/ 1792751 h 2018582"/>
                <a:gd name="T54" fmla="*/ 6126499 w 7996687"/>
                <a:gd name="T55" fmla="*/ 1749655 h 2018582"/>
                <a:gd name="T56" fmla="*/ 6152384 w 7996687"/>
                <a:gd name="T57" fmla="*/ 1741036 h 2018582"/>
                <a:gd name="T58" fmla="*/ 6204159 w 7996687"/>
                <a:gd name="T59" fmla="*/ 1697941 h 2018582"/>
                <a:gd name="T60" fmla="*/ 6230044 w 7996687"/>
                <a:gd name="T61" fmla="*/ 1689322 h 2018582"/>
                <a:gd name="T62" fmla="*/ 6307705 w 7996687"/>
                <a:gd name="T63" fmla="*/ 1637608 h 2018582"/>
                <a:gd name="T64" fmla="*/ 6333591 w 7996687"/>
                <a:gd name="T65" fmla="*/ 1620370 h 2018582"/>
                <a:gd name="T66" fmla="*/ 6359478 w 7996687"/>
                <a:gd name="T67" fmla="*/ 1603133 h 2018582"/>
                <a:gd name="T68" fmla="*/ 6402622 w 7996687"/>
                <a:gd name="T69" fmla="*/ 1525562 h 2018582"/>
                <a:gd name="T70" fmla="*/ 6411251 w 7996687"/>
                <a:gd name="T71" fmla="*/ 1491086 h 2018582"/>
                <a:gd name="T72" fmla="*/ 6428509 w 7996687"/>
                <a:gd name="T73" fmla="*/ 1310087 h 2018582"/>
                <a:gd name="T74" fmla="*/ 6437138 w 7996687"/>
                <a:gd name="T75" fmla="*/ 1180801 h 2018582"/>
                <a:gd name="T76" fmla="*/ 6445766 w 7996687"/>
                <a:gd name="T77" fmla="*/ 1154945 h 2018582"/>
                <a:gd name="T78" fmla="*/ 6463024 w 7996687"/>
                <a:gd name="T79" fmla="*/ 1085993 h 2018582"/>
                <a:gd name="T80" fmla="*/ 6480282 w 7996687"/>
                <a:gd name="T81" fmla="*/ 1060135 h 2018582"/>
                <a:gd name="T82" fmla="*/ 6506169 w 7996687"/>
                <a:gd name="T83" fmla="*/ 973946 h 2018582"/>
                <a:gd name="T84" fmla="*/ 6523426 w 7996687"/>
                <a:gd name="T85" fmla="*/ 827423 h 2018582"/>
                <a:gd name="T86" fmla="*/ 6506169 w 7996687"/>
                <a:gd name="T87" fmla="*/ 301665 h 2018582"/>
                <a:gd name="T88" fmla="*/ 6497540 w 7996687"/>
                <a:gd name="T89" fmla="*/ 275808 h 2018582"/>
                <a:gd name="T90" fmla="*/ 6488910 w 7996687"/>
                <a:gd name="T91" fmla="*/ 241332 h 2018582"/>
                <a:gd name="T92" fmla="*/ 6480282 w 7996687"/>
                <a:gd name="T93" fmla="*/ 180999 h 2018582"/>
                <a:gd name="T94" fmla="*/ 6488910 w 7996687"/>
                <a:gd name="T95" fmla="*/ 129285 h 2018582"/>
                <a:gd name="T96" fmla="*/ 6532054 w 7996687"/>
                <a:gd name="T97" fmla="*/ 77572 h 2018582"/>
                <a:gd name="T98" fmla="*/ 6557942 w 7996687"/>
                <a:gd name="T99" fmla="*/ 68952 h 2018582"/>
                <a:gd name="T100" fmla="*/ 6635601 w 7996687"/>
                <a:gd name="T101" fmla="*/ 34476 h 2018582"/>
                <a:gd name="T102" fmla="*/ 6765035 w 7996687"/>
                <a:gd name="T103" fmla="*/ 0 h 2018582"/>
                <a:gd name="T104" fmla="*/ 7170591 w 7996687"/>
                <a:gd name="T105" fmla="*/ 25858 h 2018582"/>
                <a:gd name="T106" fmla="*/ 7196478 w 7996687"/>
                <a:gd name="T107" fmla="*/ 34476 h 2018582"/>
                <a:gd name="T108" fmla="*/ 7369056 w 7996687"/>
                <a:gd name="T109" fmla="*/ 43094 h 2018582"/>
                <a:gd name="T110" fmla="*/ 7412201 w 7996687"/>
                <a:gd name="T111" fmla="*/ 51715 h 2018582"/>
                <a:gd name="T112" fmla="*/ 7463973 w 7996687"/>
                <a:gd name="T113" fmla="*/ 60333 h 2018582"/>
                <a:gd name="T114" fmla="*/ 7524375 w 7996687"/>
                <a:gd name="T115" fmla="*/ 77572 h 2018582"/>
                <a:gd name="T116" fmla="*/ 7584777 w 7996687"/>
                <a:gd name="T117" fmla="*/ 86191 h 2018582"/>
                <a:gd name="T118" fmla="*/ 7627921 w 7996687"/>
                <a:gd name="T119" fmla="*/ 94809 h 2018582"/>
                <a:gd name="T120" fmla="*/ 7998963 w 7996687"/>
                <a:gd name="T121" fmla="*/ 86191 h 20185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96687" h="2018582">
                  <a:moveTo>
                    <a:pt x="0" y="1958197"/>
                  </a:moveTo>
                  <a:cubicBezTo>
                    <a:pt x="27881" y="1959068"/>
                    <a:pt x="310699" y="1964217"/>
                    <a:pt x="396815" y="1975449"/>
                  </a:cubicBezTo>
                  <a:cubicBezTo>
                    <a:pt x="423103" y="1978878"/>
                    <a:pt x="448574" y="1986951"/>
                    <a:pt x="474453" y="1992702"/>
                  </a:cubicBezTo>
                  <a:lnTo>
                    <a:pt x="1061049" y="1984076"/>
                  </a:lnTo>
                  <a:cubicBezTo>
                    <a:pt x="2677122" y="1984076"/>
                    <a:pt x="1421084" y="2003487"/>
                    <a:pt x="2449902" y="1984076"/>
                  </a:cubicBezTo>
                  <a:lnTo>
                    <a:pt x="2976113" y="1992702"/>
                  </a:lnTo>
                  <a:cubicBezTo>
                    <a:pt x="2999286" y="1993374"/>
                    <a:pt x="3021980" y="2000006"/>
                    <a:pt x="3045125" y="2001329"/>
                  </a:cubicBezTo>
                  <a:cubicBezTo>
                    <a:pt x="3106924" y="2004860"/>
                    <a:pt x="3499132" y="2017088"/>
                    <a:pt x="3545457" y="2018582"/>
                  </a:cubicBezTo>
                  <a:lnTo>
                    <a:pt x="4537494" y="2009955"/>
                  </a:lnTo>
                  <a:cubicBezTo>
                    <a:pt x="4569251" y="2009451"/>
                    <a:pt x="4600767" y="2004340"/>
                    <a:pt x="4632385" y="2001329"/>
                  </a:cubicBezTo>
                  <a:cubicBezTo>
                    <a:pt x="4672872" y="1997473"/>
                    <a:pt x="4745203" y="1990608"/>
                    <a:pt x="4787661" y="1984076"/>
                  </a:cubicBezTo>
                  <a:cubicBezTo>
                    <a:pt x="4930496" y="1962101"/>
                    <a:pt x="4684502" y="1991703"/>
                    <a:pt x="4908430" y="1966823"/>
                  </a:cubicBezTo>
                  <a:cubicBezTo>
                    <a:pt x="4989510" y="1946554"/>
                    <a:pt x="4905854" y="1965355"/>
                    <a:pt x="5063706" y="1949570"/>
                  </a:cubicBezTo>
                  <a:cubicBezTo>
                    <a:pt x="5081110" y="1947830"/>
                    <a:pt x="5098025" y="1942285"/>
                    <a:pt x="5115464" y="1940944"/>
                  </a:cubicBezTo>
                  <a:cubicBezTo>
                    <a:pt x="5172876" y="1936528"/>
                    <a:pt x="5230500" y="1935511"/>
                    <a:pt x="5287993" y="1932317"/>
                  </a:cubicBezTo>
                  <a:lnTo>
                    <a:pt x="5426015" y="1923691"/>
                  </a:lnTo>
                  <a:cubicBezTo>
                    <a:pt x="5595203" y="1881394"/>
                    <a:pt x="5418628" y="1924375"/>
                    <a:pt x="5538159" y="1897812"/>
                  </a:cubicBezTo>
                  <a:cubicBezTo>
                    <a:pt x="5549732" y="1895240"/>
                    <a:pt x="5561000" y="1891306"/>
                    <a:pt x="5572664" y="1889185"/>
                  </a:cubicBezTo>
                  <a:cubicBezTo>
                    <a:pt x="5592669" y="1885548"/>
                    <a:pt x="5612993" y="1883902"/>
                    <a:pt x="5633049" y="1880559"/>
                  </a:cubicBezTo>
                  <a:cubicBezTo>
                    <a:pt x="5647512" y="1878149"/>
                    <a:pt x="5661619" y="1873645"/>
                    <a:pt x="5676181" y="1871932"/>
                  </a:cubicBezTo>
                  <a:cubicBezTo>
                    <a:pt x="5710569" y="1867886"/>
                    <a:pt x="5745192" y="1866181"/>
                    <a:pt x="5779698" y="1863306"/>
                  </a:cubicBezTo>
                  <a:cubicBezTo>
                    <a:pt x="5829299" y="1846773"/>
                    <a:pt x="5786666" y="1859269"/>
                    <a:pt x="5865962" y="1846053"/>
                  </a:cubicBezTo>
                  <a:cubicBezTo>
                    <a:pt x="5880425" y="1843643"/>
                    <a:pt x="5894668" y="1840050"/>
                    <a:pt x="5909094" y="1837427"/>
                  </a:cubicBezTo>
                  <a:cubicBezTo>
                    <a:pt x="5926303" y="1834298"/>
                    <a:pt x="5943779" y="1832594"/>
                    <a:pt x="5960853" y="1828800"/>
                  </a:cubicBezTo>
                  <a:cubicBezTo>
                    <a:pt x="5969729" y="1826827"/>
                    <a:pt x="5977989" y="1822672"/>
                    <a:pt x="5986732" y="1820174"/>
                  </a:cubicBezTo>
                  <a:cubicBezTo>
                    <a:pt x="5998132" y="1816917"/>
                    <a:pt x="6009882" y="1814955"/>
                    <a:pt x="6021238" y="1811548"/>
                  </a:cubicBezTo>
                  <a:cubicBezTo>
                    <a:pt x="6038657" y="1806322"/>
                    <a:pt x="6072996" y="1794295"/>
                    <a:pt x="6072996" y="1794295"/>
                  </a:cubicBezTo>
                  <a:cubicBezTo>
                    <a:pt x="6092076" y="1775215"/>
                    <a:pt x="6100733" y="1763174"/>
                    <a:pt x="6124755" y="1751163"/>
                  </a:cubicBezTo>
                  <a:cubicBezTo>
                    <a:pt x="6132888" y="1747096"/>
                    <a:pt x="6142501" y="1746603"/>
                    <a:pt x="6150634" y="1742536"/>
                  </a:cubicBezTo>
                  <a:cubicBezTo>
                    <a:pt x="6207084" y="1714310"/>
                    <a:pt x="6145153" y="1737563"/>
                    <a:pt x="6202393" y="1699404"/>
                  </a:cubicBezTo>
                  <a:cubicBezTo>
                    <a:pt x="6209959" y="1694360"/>
                    <a:pt x="6219646" y="1693653"/>
                    <a:pt x="6228272" y="1690778"/>
                  </a:cubicBezTo>
                  <a:lnTo>
                    <a:pt x="6305910" y="1639019"/>
                  </a:lnTo>
                  <a:lnTo>
                    <a:pt x="6331789" y="1621766"/>
                  </a:lnTo>
                  <a:lnTo>
                    <a:pt x="6357668" y="1604514"/>
                  </a:lnTo>
                  <a:cubicBezTo>
                    <a:pt x="6388564" y="1558169"/>
                    <a:pt x="6389412" y="1566734"/>
                    <a:pt x="6400800" y="1526876"/>
                  </a:cubicBezTo>
                  <a:cubicBezTo>
                    <a:pt x="6404057" y="1515476"/>
                    <a:pt x="6406551" y="1503872"/>
                    <a:pt x="6409427" y="1492370"/>
                  </a:cubicBezTo>
                  <a:cubicBezTo>
                    <a:pt x="6419173" y="1404650"/>
                    <a:pt x="6419486" y="1408325"/>
                    <a:pt x="6426679" y="1311215"/>
                  </a:cubicBezTo>
                  <a:cubicBezTo>
                    <a:pt x="6429872" y="1268105"/>
                    <a:pt x="6430532" y="1224782"/>
                    <a:pt x="6435306" y="1181819"/>
                  </a:cubicBezTo>
                  <a:cubicBezTo>
                    <a:pt x="6436310" y="1172782"/>
                    <a:pt x="6441727" y="1164761"/>
                    <a:pt x="6443932" y="1155940"/>
                  </a:cubicBezTo>
                  <a:cubicBezTo>
                    <a:pt x="6448852" y="1136259"/>
                    <a:pt x="6451327" y="1106645"/>
                    <a:pt x="6461185" y="1086929"/>
                  </a:cubicBezTo>
                  <a:cubicBezTo>
                    <a:pt x="6465822" y="1077656"/>
                    <a:pt x="6472687" y="1069676"/>
                    <a:pt x="6478438" y="1061049"/>
                  </a:cubicBezTo>
                  <a:cubicBezTo>
                    <a:pt x="6489445" y="1028029"/>
                    <a:pt x="6497797" y="1007385"/>
                    <a:pt x="6504317" y="974785"/>
                  </a:cubicBezTo>
                  <a:cubicBezTo>
                    <a:pt x="6515859" y="917076"/>
                    <a:pt x="6515550" y="894363"/>
                    <a:pt x="6521570" y="828136"/>
                  </a:cubicBezTo>
                  <a:cubicBezTo>
                    <a:pt x="6521424" y="820849"/>
                    <a:pt x="6523951" y="439361"/>
                    <a:pt x="6504317" y="301925"/>
                  </a:cubicBezTo>
                  <a:cubicBezTo>
                    <a:pt x="6503031" y="292923"/>
                    <a:pt x="6498189" y="284789"/>
                    <a:pt x="6495691" y="276046"/>
                  </a:cubicBezTo>
                  <a:cubicBezTo>
                    <a:pt x="6492434" y="264646"/>
                    <a:pt x="6489185" y="253205"/>
                    <a:pt x="6487064" y="241540"/>
                  </a:cubicBezTo>
                  <a:cubicBezTo>
                    <a:pt x="6483427" y="221535"/>
                    <a:pt x="6481313" y="201283"/>
                    <a:pt x="6478438" y="181155"/>
                  </a:cubicBezTo>
                  <a:cubicBezTo>
                    <a:pt x="6481313" y="163902"/>
                    <a:pt x="6481533" y="145990"/>
                    <a:pt x="6487064" y="129397"/>
                  </a:cubicBezTo>
                  <a:cubicBezTo>
                    <a:pt x="6491611" y="115757"/>
                    <a:pt x="6519899" y="84502"/>
                    <a:pt x="6530196" y="77638"/>
                  </a:cubicBezTo>
                  <a:cubicBezTo>
                    <a:pt x="6537762" y="72594"/>
                    <a:pt x="6547449" y="71887"/>
                    <a:pt x="6556076" y="69012"/>
                  </a:cubicBezTo>
                  <a:cubicBezTo>
                    <a:pt x="6597086" y="41672"/>
                    <a:pt x="6572121" y="55037"/>
                    <a:pt x="6633713" y="34506"/>
                  </a:cubicBezTo>
                  <a:cubicBezTo>
                    <a:pt x="6727942" y="3096"/>
                    <a:pt x="6684445" y="13112"/>
                    <a:pt x="6763110" y="0"/>
                  </a:cubicBezTo>
                  <a:lnTo>
                    <a:pt x="7168551" y="25880"/>
                  </a:lnTo>
                  <a:cubicBezTo>
                    <a:pt x="7177607" y="26703"/>
                    <a:pt x="7185371" y="33718"/>
                    <a:pt x="7194430" y="34506"/>
                  </a:cubicBezTo>
                  <a:cubicBezTo>
                    <a:pt x="7251795" y="39494"/>
                    <a:pt x="7309449" y="40257"/>
                    <a:pt x="7366959" y="43132"/>
                  </a:cubicBezTo>
                  <a:lnTo>
                    <a:pt x="7410091" y="51759"/>
                  </a:lnTo>
                  <a:cubicBezTo>
                    <a:pt x="7427299" y="54888"/>
                    <a:pt x="7444775" y="56591"/>
                    <a:pt x="7461849" y="60385"/>
                  </a:cubicBezTo>
                  <a:cubicBezTo>
                    <a:pt x="7545025" y="78869"/>
                    <a:pt x="7418864" y="58843"/>
                    <a:pt x="7522234" y="77638"/>
                  </a:cubicBezTo>
                  <a:cubicBezTo>
                    <a:pt x="7542239" y="81275"/>
                    <a:pt x="7562563" y="82922"/>
                    <a:pt x="7582619" y="86265"/>
                  </a:cubicBezTo>
                  <a:cubicBezTo>
                    <a:pt x="7597082" y="88675"/>
                    <a:pt x="7611374" y="92016"/>
                    <a:pt x="7625751" y="94891"/>
                  </a:cubicBezTo>
                  <a:cubicBezTo>
                    <a:pt x="7939164" y="85394"/>
                    <a:pt x="7815489" y="86265"/>
                    <a:pt x="7996687" y="86265"/>
                  </a:cubicBezTo>
                </a:path>
              </a:pathLst>
            </a:custGeom>
            <a:noFill/>
            <a:ln w="28575" cap="flat" cmpd="sng" algn="ctr">
              <a:solidFill>
                <a:srgbClr val="00B0F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6150" name="Straight Arrow Connector 9"/>
            <p:cNvCxnSpPr>
              <a:cxnSpLocks noChangeShapeType="1"/>
            </p:cNvCxnSpPr>
            <p:nvPr/>
          </p:nvCxnSpPr>
          <p:spPr bwMode="auto">
            <a:xfrm flipV="1">
              <a:off x="8320088" y="1803400"/>
              <a:ext cx="677862" cy="17463"/>
            </a:xfrm>
            <a:prstGeom prst="straightConnector1">
              <a:avLst/>
            </a:prstGeom>
            <a:noFill/>
            <a:ln w="9525" algn="ctr">
              <a:solidFill>
                <a:srgbClr val="00B0F0"/>
              </a:solidFill>
              <a:round/>
              <a:headEnd/>
              <a:tailEnd type="triangle" w="med" len="med"/>
            </a:ln>
            <a:extLst>
              <a:ext uri="{909E8E84-426E-40DD-AFC4-6F175D3DCCD1}">
                <a14:hiddenFill xmlns:a14="http://schemas.microsoft.com/office/drawing/2010/main">
                  <a:noFill/>
                </a14:hiddenFill>
              </a:ext>
            </a:extLst>
          </p:spPr>
        </p:cxnSp>
        <p:cxnSp>
          <p:nvCxnSpPr>
            <p:cNvPr id="6153" name="Straight Arrow Connector 13"/>
            <p:cNvCxnSpPr>
              <a:cxnSpLocks noChangeShapeType="1"/>
            </p:cNvCxnSpPr>
            <p:nvPr/>
          </p:nvCxnSpPr>
          <p:spPr bwMode="auto">
            <a:xfrm flipV="1">
              <a:off x="2914650" y="3857625"/>
              <a:ext cx="676275" cy="17463"/>
            </a:xfrm>
            <a:prstGeom prst="straightConnector1">
              <a:avLst/>
            </a:prstGeom>
            <a:noFill/>
            <a:ln w="9525" algn="ctr">
              <a:solidFill>
                <a:srgbClr val="00B0F0"/>
              </a:solidFill>
              <a:round/>
              <a:headEnd/>
              <a:tailEnd type="triangle" w="med" len="med"/>
            </a:ln>
            <a:extLst>
              <a:ext uri="{909E8E84-426E-40DD-AFC4-6F175D3DCCD1}">
                <a14:hiddenFill xmlns:a14="http://schemas.microsoft.com/office/drawing/2010/main">
                  <a:noFill/>
                </a14:hiddenFill>
              </a:ext>
            </a:extLst>
          </p:spPr>
        </p:cxnSp>
        <p:cxnSp>
          <p:nvCxnSpPr>
            <p:cNvPr id="6154" name="Straight Arrow Connector 14"/>
            <p:cNvCxnSpPr>
              <a:cxnSpLocks noChangeShapeType="1"/>
            </p:cNvCxnSpPr>
            <p:nvPr/>
          </p:nvCxnSpPr>
          <p:spPr bwMode="auto">
            <a:xfrm flipV="1">
              <a:off x="6207125" y="3605213"/>
              <a:ext cx="711200" cy="57150"/>
            </a:xfrm>
            <a:prstGeom prst="straightConnector1">
              <a:avLst/>
            </a:prstGeom>
            <a:noFill/>
            <a:ln w="9525" algn="ctr">
              <a:solidFill>
                <a:srgbClr val="00B0F0"/>
              </a:solidFill>
              <a:round/>
              <a:headEnd/>
              <a:tailEnd type="triangle" w="med" len="med"/>
            </a:ln>
            <a:extLst>
              <a:ext uri="{909E8E84-426E-40DD-AFC4-6F175D3DCCD1}">
                <a14:hiddenFill xmlns:a14="http://schemas.microsoft.com/office/drawing/2010/main">
                  <a:noFill/>
                </a14:hiddenFill>
              </a:ext>
            </a:extLst>
          </p:spPr>
        </p:cxnSp>
        <p:sp>
          <p:nvSpPr>
            <p:cNvPr id="18" name="TextBox 17"/>
            <p:cNvSpPr txBox="1"/>
            <p:nvPr/>
          </p:nvSpPr>
          <p:spPr>
            <a:xfrm>
              <a:off x="4636" y="1602506"/>
              <a:ext cx="3701143"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00B5E2"/>
                  </a:solidFill>
                </a:rPr>
                <a:t>P2P WAN out</a:t>
              </a:r>
            </a:p>
          </p:txBody>
        </p:sp>
      </p:grpSp>
      <p:grpSp>
        <p:nvGrpSpPr>
          <p:cNvPr id="4" name="Group 3"/>
          <p:cNvGrpSpPr/>
          <p:nvPr/>
        </p:nvGrpSpPr>
        <p:grpSpPr>
          <a:xfrm>
            <a:off x="0" y="2081213"/>
            <a:ext cx="9437688" cy="2076450"/>
            <a:chOff x="0" y="2081213"/>
            <a:chExt cx="9437688" cy="2076450"/>
          </a:xfrm>
        </p:grpSpPr>
        <p:sp>
          <p:nvSpPr>
            <p:cNvPr id="6148" name="Freeform 6"/>
            <p:cNvSpPr>
              <a:spLocks/>
            </p:cNvSpPr>
            <p:nvPr/>
          </p:nvSpPr>
          <p:spPr bwMode="auto">
            <a:xfrm>
              <a:off x="811213" y="2233613"/>
              <a:ext cx="8626475" cy="1924050"/>
            </a:xfrm>
            <a:custGeom>
              <a:avLst/>
              <a:gdLst>
                <a:gd name="T0" fmla="*/ 646985 w 8626415"/>
                <a:gd name="T1" fmla="*/ 1164784 h 1923690"/>
                <a:gd name="T2" fmla="*/ 1466501 w 8626415"/>
                <a:gd name="T3" fmla="*/ 1138899 h 1923690"/>
                <a:gd name="T4" fmla="*/ 1992716 w 8626415"/>
                <a:gd name="T5" fmla="*/ 1156155 h 1923690"/>
                <a:gd name="T6" fmla="*/ 2777725 w 8626415"/>
                <a:gd name="T7" fmla="*/ 1182039 h 1923690"/>
                <a:gd name="T8" fmla="*/ 3209048 w 8626415"/>
                <a:gd name="T9" fmla="*/ 1199295 h 1923690"/>
                <a:gd name="T10" fmla="*/ 3735264 w 8626415"/>
                <a:gd name="T11" fmla="*/ 1173412 h 1923690"/>
                <a:gd name="T12" fmla="*/ 3907793 w 8626415"/>
                <a:gd name="T13" fmla="*/ 1138899 h 1923690"/>
                <a:gd name="T14" fmla="*/ 4321864 w 8626415"/>
                <a:gd name="T15" fmla="*/ 1113015 h 1923690"/>
                <a:gd name="T16" fmla="*/ 4623791 w 8626415"/>
                <a:gd name="T17" fmla="*/ 1087131 h 1923690"/>
                <a:gd name="T18" fmla="*/ 4787693 w 8626415"/>
                <a:gd name="T19" fmla="*/ 1061248 h 1923690"/>
                <a:gd name="T20" fmla="*/ 4873959 w 8626415"/>
                <a:gd name="T21" fmla="*/ 1043991 h 1923690"/>
                <a:gd name="T22" fmla="*/ 4986103 w 8626415"/>
                <a:gd name="T23" fmla="*/ 1018106 h 1923690"/>
                <a:gd name="T24" fmla="*/ 5098246 w 8626415"/>
                <a:gd name="T25" fmla="*/ 957711 h 1923690"/>
                <a:gd name="T26" fmla="*/ 5193138 w 8626415"/>
                <a:gd name="T27" fmla="*/ 905943 h 1923690"/>
                <a:gd name="T28" fmla="*/ 5296656 w 8626415"/>
                <a:gd name="T29" fmla="*/ 871430 h 1923690"/>
                <a:gd name="T30" fmla="*/ 5391546 w 8626415"/>
                <a:gd name="T31" fmla="*/ 845546 h 1923690"/>
                <a:gd name="T32" fmla="*/ 5529570 w 8626415"/>
                <a:gd name="T33" fmla="*/ 793779 h 1923690"/>
                <a:gd name="T34" fmla="*/ 5745232 w 8626415"/>
                <a:gd name="T35" fmla="*/ 767894 h 1923690"/>
                <a:gd name="T36" fmla="*/ 5883256 w 8626415"/>
                <a:gd name="T37" fmla="*/ 664357 h 1923690"/>
                <a:gd name="T38" fmla="*/ 5883256 w 8626415"/>
                <a:gd name="T39" fmla="*/ 457286 h 1923690"/>
                <a:gd name="T40" fmla="*/ 5831498 w 8626415"/>
                <a:gd name="T41" fmla="*/ 379633 h 1923690"/>
                <a:gd name="T42" fmla="*/ 5753859 w 8626415"/>
                <a:gd name="T43" fmla="*/ 336493 h 1923690"/>
                <a:gd name="T44" fmla="*/ 5641714 w 8626415"/>
                <a:gd name="T45" fmla="*/ 301981 h 1923690"/>
                <a:gd name="T46" fmla="*/ 5512317 w 8626415"/>
                <a:gd name="T47" fmla="*/ 284724 h 1923690"/>
                <a:gd name="T48" fmla="*/ 5391546 w 8626415"/>
                <a:gd name="T49" fmla="*/ 258840 h 1923690"/>
                <a:gd name="T50" fmla="*/ 5313909 w 8626415"/>
                <a:gd name="T51" fmla="*/ 241584 h 1923690"/>
                <a:gd name="T52" fmla="*/ 5219017 w 8626415"/>
                <a:gd name="T53" fmla="*/ 215700 h 1923690"/>
                <a:gd name="T54" fmla="*/ 5158632 w 8626415"/>
                <a:gd name="T55" fmla="*/ 198444 h 1923690"/>
                <a:gd name="T56" fmla="*/ 5063741 w 8626415"/>
                <a:gd name="T57" fmla="*/ 172560 h 1923690"/>
                <a:gd name="T58" fmla="*/ 4848079 w 8626415"/>
                <a:gd name="T59" fmla="*/ 138048 h 1923690"/>
                <a:gd name="T60" fmla="*/ 4701429 w 8626415"/>
                <a:gd name="T61" fmla="*/ 112164 h 1923690"/>
                <a:gd name="T62" fmla="*/ 4580658 w 8626415"/>
                <a:gd name="T63" fmla="*/ 77652 h 1923690"/>
                <a:gd name="T64" fmla="*/ 4459888 w 8626415"/>
                <a:gd name="T65" fmla="*/ 60395 h 1923690"/>
                <a:gd name="T66" fmla="*/ 4313238 w 8626415"/>
                <a:gd name="T67" fmla="*/ 34511 h 1923690"/>
                <a:gd name="T68" fmla="*/ 4244226 w 8626415"/>
                <a:gd name="T69" fmla="*/ 17255 h 1923690"/>
                <a:gd name="T70" fmla="*/ 3864661 w 8626415"/>
                <a:gd name="T71" fmla="*/ 8628 h 1923690"/>
                <a:gd name="T72" fmla="*/ 3769769 w 8626415"/>
                <a:gd name="T73" fmla="*/ 103535 h 1923690"/>
                <a:gd name="T74" fmla="*/ 3735264 w 8626415"/>
                <a:gd name="T75" fmla="*/ 189817 h 1923690"/>
                <a:gd name="T76" fmla="*/ 3769769 w 8626415"/>
                <a:gd name="T77" fmla="*/ 750638 h 1923690"/>
                <a:gd name="T78" fmla="*/ 3804275 w 8626415"/>
                <a:gd name="T79" fmla="*/ 888686 h 1923690"/>
                <a:gd name="T80" fmla="*/ 3873287 w 8626415"/>
                <a:gd name="T81" fmla="*/ 992223 h 1923690"/>
                <a:gd name="T82" fmla="*/ 3899167 w 8626415"/>
                <a:gd name="T83" fmla="*/ 1078503 h 1923690"/>
                <a:gd name="T84" fmla="*/ 3916419 w 8626415"/>
                <a:gd name="T85" fmla="*/ 1259692 h 1923690"/>
                <a:gd name="T86" fmla="*/ 3933672 w 8626415"/>
                <a:gd name="T87" fmla="*/ 1846397 h 1923690"/>
                <a:gd name="T88" fmla="*/ 3994058 w 8626415"/>
                <a:gd name="T89" fmla="*/ 1915422 h 1923690"/>
                <a:gd name="T90" fmla="*/ 4166588 w 8626415"/>
                <a:gd name="T91" fmla="*/ 1915422 h 1923690"/>
                <a:gd name="T92" fmla="*/ 4270105 w 8626415"/>
                <a:gd name="T93" fmla="*/ 1880910 h 1923690"/>
                <a:gd name="T94" fmla="*/ 4364996 w 8626415"/>
                <a:gd name="T95" fmla="*/ 1846397 h 1923690"/>
                <a:gd name="T96" fmla="*/ 4503020 w 8626415"/>
                <a:gd name="T97" fmla="*/ 1811886 h 1923690"/>
                <a:gd name="T98" fmla="*/ 4572032 w 8626415"/>
                <a:gd name="T99" fmla="*/ 1794630 h 1923690"/>
                <a:gd name="T100" fmla="*/ 4710056 w 8626415"/>
                <a:gd name="T101" fmla="*/ 1777374 h 1923690"/>
                <a:gd name="T102" fmla="*/ 5288029 w 8626415"/>
                <a:gd name="T103" fmla="*/ 1777374 h 1923690"/>
                <a:gd name="T104" fmla="*/ 5486438 w 8626415"/>
                <a:gd name="T105" fmla="*/ 1803257 h 1923690"/>
                <a:gd name="T106" fmla="*/ 6366338 w 8626415"/>
                <a:gd name="T107" fmla="*/ 1777374 h 1923690"/>
                <a:gd name="T108" fmla="*/ 7332504 w 8626415"/>
                <a:gd name="T109" fmla="*/ 1777374 h 1923690"/>
                <a:gd name="T110" fmla="*/ 7936357 w 8626415"/>
                <a:gd name="T111" fmla="*/ 1777374 h 1923690"/>
                <a:gd name="T112" fmla="*/ 8083007 w 8626415"/>
                <a:gd name="T113" fmla="*/ 1751490 h 1923690"/>
                <a:gd name="T114" fmla="*/ 8238283 w 8626415"/>
                <a:gd name="T115" fmla="*/ 1734233 h 1923690"/>
                <a:gd name="T116" fmla="*/ 8410814 w 8626415"/>
                <a:gd name="T117" fmla="*/ 1708350 h 1923690"/>
                <a:gd name="T118" fmla="*/ 8471199 w 8626415"/>
                <a:gd name="T119" fmla="*/ 1691093 h 1923690"/>
                <a:gd name="T120" fmla="*/ 8557464 w 8626415"/>
                <a:gd name="T121" fmla="*/ 1673837 h 1923690"/>
                <a:gd name="T122" fmla="*/ 8626475 w 8626415"/>
                <a:gd name="T123" fmla="*/ 1665210 h 19236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626415" h="1923690">
                  <a:moveTo>
                    <a:pt x="0" y="1173192"/>
                  </a:moveTo>
                  <a:lnTo>
                    <a:pt x="646981" y="1164566"/>
                  </a:lnTo>
                  <a:cubicBezTo>
                    <a:pt x="1047698" y="1156933"/>
                    <a:pt x="761859" y="1157581"/>
                    <a:pt x="1095555" y="1147313"/>
                  </a:cubicBezTo>
                  <a:lnTo>
                    <a:pt x="1466491" y="1138686"/>
                  </a:lnTo>
                  <a:lnTo>
                    <a:pt x="1915064" y="1147313"/>
                  </a:lnTo>
                  <a:cubicBezTo>
                    <a:pt x="1941089" y="1148166"/>
                    <a:pt x="1966696" y="1154639"/>
                    <a:pt x="1992702" y="1155939"/>
                  </a:cubicBezTo>
                  <a:cubicBezTo>
                    <a:pt x="2081777" y="1160393"/>
                    <a:pt x="2170981" y="1161690"/>
                    <a:pt x="2260121" y="1164566"/>
                  </a:cubicBezTo>
                  <a:cubicBezTo>
                    <a:pt x="2488782" y="1193147"/>
                    <a:pt x="2233365" y="1163673"/>
                    <a:pt x="2777706" y="1181818"/>
                  </a:cubicBezTo>
                  <a:cubicBezTo>
                    <a:pt x="2800876" y="1182590"/>
                    <a:pt x="2823553" y="1189518"/>
                    <a:pt x="2846717" y="1190445"/>
                  </a:cubicBezTo>
                  <a:cubicBezTo>
                    <a:pt x="2967424" y="1195273"/>
                    <a:pt x="3088256" y="1196196"/>
                    <a:pt x="3209026" y="1199071"/>
                  </a:cubicBezTo>
                  <a:cubicBezTo>
                    <a:pt x="3264956" y="1197707"/>
                    <a:pt x="3588946" y="1193859"/>
                    <a:pt x="3709359" y="1181818"/>
                  </a:cubicBezTo>
                  <a:cubicBezTo>
                    <a:pt x="3718407" y="1180913"/>
                    <a:pt x="3726495" y="1175690"/>
                    <a:pt x="3735238" y="1173192"/>
                  </a:cubicBezTo>
                  <a:cubicBezTo>
                    <a:pt x="3746637" y="1169935"/>
                    <a:pt x="3758151" y="1167050"/>
                    <a:pt x="3769743" y="1164566"/>
                  </a:cubicBezTo>
                  <a:cubicBezTo>
                    <a:pt x="3776861" y="1163041"/>
                    <a:pt x="3884520" y="1140707"/>
                    <a:pt x="3907766" y="1138686"/>
                  </a:cubicBezTo>
                  <a:cubicBezTo>
                    <a:pt x="3956549" y="1134444"/>
                    <a:pt x="4005556" y="1133317"/>
                    <a:pt x="4054415" y="1130060"/>
                  </a:cubicBezTo>
                  <a:cubicBezTo>
                    <a:pt x="4369494" y="1109055"/>
                    <a:pt x="3920000" y="1135130"/>
                    <a:pt x="4321834" y="1112807"/>
                  </a:cubicBezTo>
                  <a:cubicBezTo>
                    <a:pt x="4341962" y="1109932"/>
                    <a:pt x="4361998" y="1106310"/>
                    <a:pt x="4382219" y="1104181"/>
                  </a:cubicBezTo>
                  <a:cubicBezTo>
                    <a:pt x="4455054" y="1096514"/>
                    <a:pt x="4553184" y="1091339"/>
                    <a:pt x="4623759" y="1086928"/>
                  </a:cubicBezTo>
                  <a:lnTo>
                    <a:pt x="4692770" y="1078301"/>
                  </a:lnTo>
                  <a:cubicBezTo>
                    <a:pt x="4752078" y="1069828"/>
                    <a:pt x="4733172" y="1070956"/>
                    <a:pt x="4787660" y="1061049"/>
                  </a:cubicBezTo>
                  <a:cubicBezTo>
                    <a:pt x="4804869" y="1057920"/>
                    <a:pt x="4822268" y="1055852"/>
                    <a:pt x="4839419" y="1052422"/>
                  </a:cubicBezTo>
                  <a:cubicBezTo>
                    <a:pt x="4851045" y="1050097"/>
                    <a:pt x="4862569" y="1047203"/>
                    <a:pt x="4873925" y="1043796"/>
                  </a:cubicBezTo>
                  <a:cubicBezTo>
                    <a:pt x="4891344" y="1038570"/>
                    <a:pt x="4907680" y="1029115"/>
                    <a:pt x="4925683" y="1026543"/>
                  </a:cubicBezTo>
                  <a:lnTo>
                    <a:pt x="4986068" y="1017916"/>
                  </a:lnTo>
                  <a:cubicBezTo>
                    <a:pt x="5053922" y="967026"/>
                    <a:pt x="4983155" y="1014418"/>
                    <a:pt x="5072332" y="974784"/>
                  </a:cubicBezTo>
                  <a:cubicBezTo>
                    <a:pt x="5081806" y="970573"/>
                    <a:pt x="5089109" y="962496"/>
                    <a:pt x="5098211" y="957532"/>
                  </a:cubicBezTo>
                  <a:cubicBezTo>
                    <a:pt x="5120790" y="945216"/>
                    <a:pt x="5145823" y="937293"/>
                    <a:pt x="5167223" y="923026"/>
                  </a:cubicBezTo>
                  <a:cubicBezTo>
                    <a:pt x="5175849" y="917275"/>
                    <a:pt x="5183628" y="909984"/>
                    <a:pt x="5193102" y="905773"/>
                  </a:cubicBezTo>
                  <a:cubicBezTo>
                    <a:pt x="5209720" y="898387"/>
                    <a:pt x="5227607" y="894271"/>
                    <a:pt x="5244860" y="888520"/>
                  </a:cubicBezTo>
                  <a:lnTo>
                    <a:pt x="5296619" y="871267"/>
                  </a:lnTo>
                  <a:cubicBezTo>
                    <a:pt x="5305245" y="868392"/>
                    <a:pt x="5313677" y="864846"/>
                    <a:pt x="5322498" y="862641"/>
                  </a:cubicBezTo>
                  <a:cubicBezTo>
                    <a:pt x="5345502" y="856890"/>
                    <a:pt x="5370301" y="855992"/>
                    <a:pt x="5391509" y="845388"/>
                  </a:cubicBezTo>
                  <a:cubicBezTo>
                    <a:pt x="5442285" y="820000"/>
                    <a:pt x="5413809" y="832204"/>
                    <a:pt x="5477774" y="810883"/>
                  </a:cubicBezTo>
                  <a:cubicBezTo>
                    <a:pt x="5477779" y="810881"/>
                    <a:pt x="5529526" y="793631"/>
                    <a:pt x="5529532" y="793630"/>
                  </a:cubicBezTo>
                  <a:cubicBezTo>
                    <a:pt x="5568930" y="790048"/>
                    <a:pt x="5659610" y="782441"/>
                    <a:pt x="5702060" y="776377"/>
                  </a:cubicBezTo>
                  <a:cubicBezTo>
                    <a:pt x="5716575" y="774303"/>
                    <a:pt x="5731047" y="771608"/>
                    <a:pt x="5745192" y="767750"/>
                  </a:cubicBezTo>
                  <a:cubicBezTo>
                    <a:pt x="5762737" y="762965"/>
                    <a:pt x="5796951" y="750498"/>
                    <a:pt x="5796951" y="750498"/>
                  </a:cubicBezTo>
                  <a:cubicBezTo>
                    <a:pt x="5836386" y="724207"/>
                    <a:pt x="5866783" y="713527"/>
                    <a:pt x="5883215" y="664233"/>
                  </a:cubicBezTo>
                  <a:lnTo>
                    <a:pt x="5900468" y="612475"/>
                  </a:lnTo>
                  <a:cubicBezTo>
                    <a:pt x="5893119" y="516940"/>
                    <a:pt x="5898256" y="524883"/>
                    <a:pt x="5883215" y="457200"/>
                  </a:cubicBezTo>
                  <a:cubicBezTo>
                    <a:pt x="5880643" y="445626"/>
                    <a:pt x="5879259" y="433591"/>
                    <a:pt x="5874589" y="422694"/>
                  </a:cubicBezTo>
                  <a:cubicBezTo>
                    <a:pt x="5865179" y="400737"/>
                    <a:pt x="5852368" y="390018"/>
                    <a:pt x="5831457" y="379562"/>
                  </a:cubicBezTo>
                  <a:cubicBezTo>
                    <a:pt x="5823324" y="375495"/>
                    <a:pt x="5813526" y="375351"/>
                    <a:pt x="5805577" y="370935"/>
                  </a:cubicBezTo>
                  <a:cubicBezTo>
                    <a:pt x="5787451" y="360865"/>
                    <a:pt x="5773490" y="342987"/>
                    <a:pt x="5753819" y="336430"/>
                  </a:cubicBezTo>
                  <a:lnTo>
                    <a:pt x="5702060" y="319177"/>
                  </a:lnTo>
                  <a:cubicBezTo>
                    <a:pt x="5684312" y="313261"/>
                    <a:pt x="5659736" y="304332"/>
                    <a:pt x="5641675" y="301924"/>
                  </a:cubicBezTo>
                  <a:cubicBezTo>
                    <a:pt x="5610193" y="297727"/>
                    <a:pt x="5578415" y="296173"/>
                    <a:pt x="5546785" y="293298"/>
                  </a:cubicBezTo>
                  <a:cubicBezTo>
                    <a:pt x="5535283" y="290422"/>
                    <a:pt x="5523679" y="287928"/>
                    <a:pt x="5512279" y="284671"/>
                  </a:cubicBezTo>
                  <a:cubicBezTo>
                    <a:pt x="5503536" y="282173"/>
                    <a:pt x="5495276" y="278018"/>
                    <a:pt x="5486400" y="276045"/>
                  </a:cubicBezTo>
                  <a:cubicBezTo>
                    <a:pt x="5417197" y="260666"/>
                    <a:pt x="5454293" y="274487"/>
                    <a:pt x="5391509" y="258792"/>
                  </a:cubicBezTo>
                  <a:cubicBezTo>
                    <a:pt x="5382688" y="256587"/>
                    <a:pt x="5374506" y="252139"/>
                    <a:pt x="5365630" y="250166"/>
                  </a:cubicBezTo>
                  <a:cubicBezTo>
                    <a:pt x="5348556" y="246372"/>
                    <a:pt x="5330946" y="245333"/>
                    <a:pt x="5313872" y="241539"/>
                  </a:cubicBezTo>
                  <a:cubicBezTo>
                    <a:pt x="5304995" y="239566"/>
                    <a:pt x="5296765" y="235306"/>
                    <a:pt x="5287992" y="232913"/>
                  </a:cubicBezTo>
                  <a:cubicBezTo>
                    <a:pt x="5265116" y="226674"/>
                    <a:pt x="5241476" y="223159"/>
                    <a:pt x="5218981" y="215660"/>
                  </a:cubicBezTo>
                  <a:cubicBezTo>
                    <a:pt x="5210355" y="212784"/>
                    <a:pt x="5201845" y="209531"/>
                    <a:pt x="5193102" y="207033"/>
                  </a:cubicBezTo>
                  <a:cubicBezTo>
                    <a:pt x="5181702" y="203776"/>
                    <a:pt x="5170170" y="200979"/>
                    <a:pt x="5158596" y="198407"/>
                  </a:cubicBezTo>
                  <a:cubicBezTo>
                    <a:pt x="5144283" y="195227"/>
                    <a:pt x="5129609" y="193639"/>
                    <a:pt x="5115464" y="189781"/>
                  </a:cubicBezTo>
                  <a:cubicBezTo>
                    <a:pt x="5097919" y="184996"/>
                    <a:pt x="5081644" y="175518"/>
                    <a:pt x="5063706" y="172528"/>
                  </a:cubicBezTo>
                  <a:cubicBezTo>
                    <a:pt x="4921260" y="148786"/>
                    <a:pt x="5071022" y="176513"/>
                    <a:pt x="4986068" y="155275"/>
                  </a:cubicBezTo>
                  <a:cubicBezTo>
                    <a:pt x="4929643" y="141169"/>
                    <a:pt x="4918869" y="146354"/>
                    <a:pt x="4848045" y="138022"/>
                  </a:cubicBezTo>
                  <a:cubicBezTo>
                    <a:pt x="4752356" y="126764"/>
                    <a:pt x="4835107" y="134101"/>
                    <a:pt x="4761781" y="120769"/>
                  </a:cubicBezTo>
                  <a:cubicBezTo>
                    <a:pt x="4741776" y="117132"/>
                    <a:pt x="4721401" y="115780"/>
                    <a:pt x="4701396" y="112143"/>
                  </a:cubicBezTo>
                  <a:cubicBezTo>
                    <a:pt x="4651228" y="103021"/>
                    <a:pt x="4675100" y="101257"/>
                    <a:pt x="4615132" y="86264"/>
                  </a:cubicBezTo>
                  <a:cubicBezTo>
                    <a:pt x="4603630" y="83388"/>
                    <a:pt x="4592026" y="80894"/>
                    <a:pt x="4580626" y="77637"/>
                  </a:cubicBezTo>
                  <a:cubicBezTo>
                    <a:pt x="4571883" y="75139"/>
                    <a:pt x="4563749" y="70297"/>
                    <a:pt x="4554747" y="69011"/>
                  </a:cubicBezTo>
                  <a:cubicBezTo>
                    <a:pt x="4523306" y="64519"/>
                    <a:pt x="4491400" y="64095"/>
                    <a:pt x="4459857" y="60384"/>
                  </a:cubicBezTo>
                  <a:cubicBezTo>
                    <a:pt x="4442486" y="58340"/>
                    <a:pt x="4425351" y="54633"/>
                    <a:pt x="4408098" y="51758"/>
                  </a:cubicBezTo>
                  <a:cubicBezTo>
                    <a:pt x="4348749" y="31976"/>
                    <a:pt x="4420503" y="54013"/>
                    <a:pt x="4313208" y="34505"/>
                  </a:cubicBezTo>
                  <a:cubicBezTo>
                    <a:pt x="4304261" y="32878"/>
                    <a:pt x="4296150" y="28084"/>
                    <a:pt x="4287328" y="25879"/>
                  </a:cubicBezTo>
                  <a:cubicBezTo>
                    <a:pt x="4273104" y="22323"/>
                    <a:pt x="4258729" y="19190"/>
                    <a:pt x="4244196" y="17252"/>
                  </a:cubicBezTo>
                  <a:cubicBezTo>
                    <a:pt x="4036816" y="-10399"/>
                    <a:pt x="4249209" y="23838"/>
                    <a:pt x="4106174" y="0"/>
                  </a:cubicBezTo>
                  <a:cubicBezTo>
                    <a:pt x="4025661" y="2875"/>
                    <a:pt x="3944824" y="866"/>
                    <a:pt x="3864634" y="8626"/>
                  </a:cubicBezTo>
                  <a:cubicBezTo>
                    <a:pt x="3854315" y="9625"/>
                    <a:pt x="3846504" y="18991"/>
                    <a:pt x="3838755" y="25879"/>
                  </a:cubicBezTo>
                  <a:cubicBezTo>
                    <a:pt x="3790408" y="68854"/>
                    <a:pt x="3795966" y="64183"/>
                    <a:pt x="3769743" y="103516"/>
                  </a:cubicBezTo>
                  <a:cubicBezTo>
                    <a:pt x="3766979" y="114571"/>
                    <a:pt x="3758679" y="151525"/>
                    <a:pt x="3752491" y="163901"/>
                  </a:cubicBezTo>
                  <a:cubicBezTo>
                    <a:pt x="3747854" y="173174"/>
                    <a:pt x="3740989" y="181154"/>
                    <a:pt x="3735238" y="189781"/>
                  </a:cubicBezTo>
                  <a:cubicBezTo>
                    <a:pt x="3750430" y="417671"/>
                    <a:pt x="3738249" y="222611"/>
                    <a:pt x="3752491" y="500332"/>
                  </a:cubicBezTo>
                  <a:cubicBezTo>
                    <a:pt x="3756521" y="578920"/>
                    <a:pt x="3760319" y="670397"/>
                    <a:pt x="3769743" y="750498"/>
                  </a:cubicBezTo>
                  <a:cubicBezTo>
                    <a:pt x="3772751" y="776062"/>
                    <a:pt x="3779259" y="810970"/>
                    <a:pt x="3786996" y="836762"/>
                  </a:cubicBezTo>
                  <a:cubicBezTo>
                    <a:pt x="3792222" y="854181"/>
                    <a:pt x="3794161" y="873388"/>
                    <a:pt x="3804249" y="888520"/>
                  </a:cubicBezTo>
                  <a:lnTo>
                    <a:pt x="3838755" y="940279"/>
                  </a:lnTo>
                  <a:lnTo>
                    <a:pt x="3873260" y="992037"/>
                  </a:lnTo>
                  <a:lnTo>
                    <a:pt x="3890513" y="1017916"/>
                  </a:lnTo>
                  <a:cubicBezTo>
                    <a:pt x="3893389" y="1038044"/>
                    <a:pt x="3897011" y="1058080"/>
                    <a:pt x="3899140" y="1078301"/>
                  </a:cubicBezTo>
                  <a:cubicBezTo>
                    <a:pt x="3902765" y="1112736"/>
                    <a:pt x="3904483" y="1147349"/>
                    <a:pt x="3907766" y="1181818"/>
                  </a:cubicBezTo>
                  <a:cubicBezTo>
                    <a:pt x="3910235" y="1207739"/>
                    <a:pt x="3913517" y="1233577"/>
                    <a:pt x="3916392" y="1259456"/>
                  </a:cubicBezTo>
                  <a:cubicBezTo>
                    <a:pt x="3919268" y="1443486"/>
                    <a:pt x="3919608" y="1627574"/>
                    <a:pt x="3925019" y="1811547"/>
                  </a:cubicBezTo>
                  <a:cubicBezTo>
                    <a:pt x="3925368" y="1823398"/>
                    <a:pt x="3930388" y="1834653"/>
                    <a:pt x="3933645" y="1846052"/>
                  </a:cubicBezTo>
                  <a:cubicBezTo>
                    <a:pt x="3936143" y="1854795"/>
                    <a:pt x="3937228" y="1864366"/>
                    <a:pt x="3942272" y="1871932"/>
                  </a:cubicBezTo>
                  <a:cubicBezTo>
                    <a:pt x="3951811" y="1886240"/>
                    <a:pt x="3978117" y="1907108"/>
                    <a:pt x="3994030" y="1915064"/>
                  </a:cubicBezTo>
                  <a:cubicBezTo>
                    <a:pt x="4002163" y="1919130"/>
                    <a:pt x="4011283" y="1920815"/>
                    <a:pt x="4019909" y="1923690"/>
                  </a:cubicBezTo>
                  <a:cubicBezTo>
                    <a:pt x="4068792" y="1920815"/>
                    <a:pt x="4118002" y="1921397"/>
                    <a:pt x="4166559" y="1915064"/>
                  </a:cubicBezTo>
                  <a:cubicBezTo>
                    <a:pt x="4184592" y="1912712"/>
                    <a:pt x="4201064" y="1903562"/>
                    <a:pt x="4218317" y="1897811"/>
                  </a:cubicBezTo>
                  <a:lnTo>
                    <a:pt x="4270075" y="1880558"/>
                  </a:lnTo>
                  <a:lnTo>
                    <a:pt x="4304581" y="1871932"/>
                  </a:lnTo>
                  <a:cubicBezTo>
                    <a:pt x="4350064" y="1841609"/>
                    <a:pt x="4309264" y="1864619"/>
                    <a:pt x="4364966" y="1846052"/>
                  </a:cubicBezTo>
                  <a:cubicBezTo>
                    <a:pt x="4370130" y="1844331"/>
                    <a:pt x="4420662" y="1822594"/>
                    <a:pt x="4433977" y="1820173"/>
                  </a:cubicBezTo>
                  <a:cubicBezTo>
                    <a:pt x="4456786" y="1816026"/>
                    <a:pt x="4480076" y="1815072"/>
                    <a:pt x="4502989" y="1811547"/>
                  </a:cubicBezTo>
                  <a:cubicBezTo>
                    <a:pt x="4517481" y="1809318"/>
                    <a:pt x="4531897" y="1806476"/>
                    <a:pt x="4546121" y="1802920"/>
                  </a:cubicBezTo>
                  <a:cubicBezTo>
                    <a:pt x="4554942" y="1800715"/>
                    <a:pt x="4563084" y="1796077"/>
                    <a:pt x="4572000" y="1794294"/>
                  </a:cubicBezTo>
                  <a:cubicBezTo>
                    <a:pt x="4591938" y="1790306"/>
                    <a:pt x="4612209" y="1788189"/>
                    <a:pt x="4632385" y="1785667"/>
                  </a:cubicBezTo>
                  <a:cubicBezTo>
                    <a:pt x="4658222" y="1782437"/>
                    <a:pt x="4684163" y="1780083"/>
                    <a:pt x="4710023" y="1777041"/>
                  </a:cubicBezTo>
                  <a:lnTo>
                    <a:pt x="4779034" y="1768415"/>
                  </a:lnTo>
                  <a:lnTo>
                    <a:pt x="5287992" y="1777041"/>
                  </a:lnTo>
                  <a:cubicBezTo>
                    <a:pt x="5305475" y="1777579"/>
                    <a:pt x="5322380" y="1783623"/>
                    <a:pt x="5339751" y="1785667"/>
                  </a:cubicBezTo>
                  <a:cubicBezTo>
                    <a:pt x="5513317" y="1806087"/>
                    <a:pt x="5369580" y="1783451"/>
                    <a:pt x="5486400" y="1802920"/>
                  </a:cubicBezTo>
                  <a:lnTo>
                    <a:pt x="6176513" y="1794294"/>
                  </a:lnTo>
                  <a:cubicBezTo>
                    <a:pt x="6433185" y="1788833"/>
                    <a:pt x="6192455" y="1787905"/>
                    <a:pt x="6366294" y="1777041"/>
                  </a:cubicBezTo>
                  <a:cubicBezTo>
                    <a:pt x="6435231" y="1772733"/>
                    <a:pt x="6504317" y="1771290"/>
                    <a:pt x="6573328" y="1768415"/>
                  </a:cubicBezTo>
                  <a:lnTo>
                    <a:pt x="7332453" y="1777041"/>
                  </a:lnTo>
                  <a:cubicBezTo>
                    <a:pt x="7358486" y="1777578"/>
                    <a:pt x="7384052" y="1785667"/>
                    <a:pt x="7410091" y="1785667"/>
                  </a:cubicBezTo>
                  <a:cubicBezTo>
                    <a:pt x="7585518" y="1785667"/>
                    <a:pt x="7760898" y="1779916"/>
                    <a:pt x="7936302" y="1777041"/>
                  </a:cubicBezTo>
                  <a:cubicBezTo>
                    <a:pt x="7959306" y="1771290"/>
                    <a:pt x="7981746" y="1762406"/>
                    <a:pt x="8005313" y="1759788"/>
                  </a:cubicBezTo>
                  <a:lnTo>
                    <a:pt x="8082951" y="1751162"/>
                  </a:lnTo>
                  <a:lnTo>
                    <a:pt x="8151962" y="1742535"/>
                  </a:lnTo>
                  <a:cubicBezTo>
                    <a:pt x="8180683" y="1739344"/>
                    <a:pt x="8209471" y="1736784"/>
                    <a:pt x="8238226" y="1733909"/>
                  </a:cubicBezTo>
                  <a:cubicBezTo>
                    <a:pt x="8249728" y="1731034"/>
                    <a:pt x="8261067" y="1727404"/>
                    <a:pt x="8272732" y="1725283"/>
                  </a:cubicBezTo>
                  <a:cubicBezTo>
                    <a:pt x="8311432" y="1718247"/>
                    <a:pt x="8373690" y="1712148"/>
                    <a:pt x="8410755" y="1708030"/>
                  </a:cubicBezTo>
                  <a:cubicBezTo>
                    <a:pt x="8422257" y="1705154"/>
                    <a:pt x="8433860" y="1702660"/>
                    <a:pt x="8445260" y="1699403"/>
                  </a:cubicBezTo>
                  <a:cubicBezTo>
                    <a:pt x="8454003" y="1696905"/>
                    <a:pt x="8462263" y="1692750"/>
                    <a:pt x="8471140" y="1690777"/>
                  </a:cubicBezTo>
                  <a:cubicBezTo>
                    <a:pt x="8488214" y="1686983"/>
                    <a:pt x="8505747" y="1685580"/>
                    <a:pt x="8522898" y="1682150"/>
                  </a:cubicBezTo>
                  <a:cubicBezTo>
                    <a:pt x="8534524" y="1679825"/>
                    <a:pt x="8546004" y="1676781"/>
                    <a:pt x="8557404" y="1673524"/>
                  </a:cubicBezTo>
                  <a:cubicBezTo>
                    <a:pt x="8566147" y="1671026"/>
                    <a:pt x="8574260" y="1666026"/>
                    <a:pt x="8583283" y="1664898"/>
                  </a:cubicBezTo>
                  <a:cubicBezTo>
                    <a:pt x="8597549" y="1663115"/>
                    <a:pt x="8612038" y="1664898"/>
                    <a:pt x="8626415" y="1664898"/>
                  </a:cubicBezTo>
                </a:path>
              </a:pathLst>
            </a:custGeom>
            <a:noFill/>
            <a:ln w="28575"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6151" name="Straight Arrow Connector 11"/>
            <p:cNvCxnSpPr>
              <a:cxnSpLocks noChangeShapeType="1"/>
            </p:cNvCxnSpPr>
            <p:nvPr/>
          </p:nvCxnSpPr>
          <p:spPr bwMode="auto">
            <a:xfrm flipV="1">
              <a:off x="1295400" y="3195638"/>
              <a:ext cx="677863" cy="17462"/>
            </a:xfrm>
            <a:prstGeom prst="straightConnector1">
              <a:avLst/>
            </a:prstGeom>
            <a:noFill/>
            <a:ln w="9525"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6152" name="Straight Arrow Connector 12"/>
            <p:cNvCxnSpPr>
              <a:cxnSpLocks noChangeShapeType="1"/>
            </p:cNvCxnSpPr>
            <p:nvPr/>
          </p:nvCxnSpPr>
          <p:spPr bwMode="auto">
            <a:xfrm flipV="1">
              <a:off x="8658225" y="3736975"/>
              <a:ext cx="671513" cy="66675"/>
            </a:xfrm>
            <a:prstGeom prst="straightConnector1">
              <a:avLst/>
            </a:prstGeom>
            <a:noFill/>
            <a:ln w="9525"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6155" name="Straight Arrow Connector 15"/>
            <p:cNvCxnSpPr>
              <a:cxnSpLocks noChangeShapeType="1"/>
            </p:cNvCxnSpPr>
            <p:nvPr/>
          </p:nvCxnSpPr>
          <p:spPr bwMode="auto">
            <a:xfrm flipH="1" flipV="1">
              <a:off x="5210175" y="2081213"/>
              <a:ext cx="638175" cy="152400"/>
            </a:xfrm>
            <a:prstGeom prst="straightConnector1">
              <a:avLst/>
            </a:prstGeom>
            <a:noFill/>
            <a:ln w="9525" algn="ctr">
              <a:solidFill>
                <a:srgbClr val="FFC000"/>
              </a:solidFill>
              <a:round/>
              <a:headEnd/>
              <a:tailEnd type="triangle" w="med" len="med"/>
            </a:ln>
            <a:extLst>
              <a:ext uri="{909E8E84-426E-40DD-AFC4-6F175D3DCCD1}">
                <a14:hiddenFill xmlns:a14="http://schemas.microsoft.com/office/drawing/2010/main">
                  <a:noFill/>
                </a14:hiddenFill>
              </a:ext>
            </a:extLst>
          </p:spPr>
        </p:cxnSp>
        <p:cxnSp>
          <p:nvCxnSpPr>
            <p:cNvPr id="6156" name="Straight Arrow Connector 18"/>
            <p:cNvCxnSpPr>
              <a:cxnSpLocks noChangeShapeType="1"/>
            </p:cNvCxnSpPr>
            <p:nvPr/>
          </p:nvCxnSpPr>
          <p:spPr bwMode="auto">
            <a:xfrm flipV="1">
              <a:off x="5381625" y="3268663"/>
              <a:ext cx="742950" cy="149225"/>
            </a:xfrm>
            <a:prstGeom prst="straightConnector1">
              <a:avLst/>
            </a:prstGeom>
            <a:noFill/>
            <a:ln w="9525" algn="ctr">
              <a:solidFill>
                <a:srgbClr val="FFC000"/>
              </a:solidFill>
              <a:round/>
              <a:headEnd/>
              <a:tailEnd type="triangle" w="med" len="med"/>
            </a:ln>
            <a:extLst>
              <a:ext uri="{909E8E84-426E-40DD-AFC4-6F175D3DCCD1}">
                <a14:hiddenFill xmlns:a14="http://schemas.microsoft.com/office/drawing/2010/main">
                  <a:noFill/>
                </a14:hiddenFill>
              </a:ext>
            </a:extLst>
          </p:spPr>
        </p:cxnSp>
        <p:sp>
          <p:nvSpPr>
            <p:cNvPr id="19" name="TextBox 18"/>
            <p:cNvSpPr txBox="1"/>
            <p:nvPr/>
          </p:nvSpPr>
          <p:spPr>
            <a:xfrm>
              <a:off x="0" y="2115325"/>
              <a:ext cx="3701143"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FFC000"/>
                  </a:solidFill>
                </a:rPr>
                <a:t>Temporary route out (via ECT)</a:t>
              </a:r>
              <a:endParaRPr lang="en-GB" sz="2800" dirty="0">
                <a:solidFill>
                  <a:srgbClr val="FFC000"/>
                </a:solidFill>
              </a:endParaRPr>
            </a:p>
          </p:txBody>
        </p:sp>
      </p:grpSp>
      <p:sp>
        <p:nvSpPr>
          <p:cNvPr id="23" name="Title 3"/>
          <p:cNvSpPr>
            <a:spLocks noGrp="1"/>
          </p:cNvSpPr>
          <p:nvPr>
            <p:ph type="title"/>
          </p:nvPr>
        </p:nvSpPr>
        <p:spPr>
          <a:xfrm>
            <a:off x="0" y="0"/>
            <a:ext cx="9221972" cy="854075"/>
          </a:xfrm>
        </p:spPr>
        <p:txBody>
          <a:bodyPr/>
          <a:lstStyle/>
          <a:p>
            <a:r>
              <a:rPr lang="en-GB" dirty="0" smtClean="0"/>
              <a:t>High volume data exchange with CMA</a:t>
            </a:r>
            <a:endParaRPr lang="en-GB" dirty="0"/>
          </a:p>
        </p:txBody>
      </p:sp>
    </p:spTree>
    <p:extLst>
      <p:ext uri="{BB962C8B-B14F-4D97-AF65-F5344CB8AC3E}">
        <p14:creationId xmlns:p14="http://schemas.microsoft.com/office/powerpoint/2010/main" val="356109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29" y="1000165"/>
            <a:ext cx="7736114" cy="5366090"/>
          </a:xfrm>
          <a:prstGeom prst="rect">
            <a:avLst/>
          </a:prstGeom>
        </p:spPr>
      </p:pic>
      <p:sp>
        <p:nvSpPr>
          <p:cNvPr id="5" name="Title 3"/>
          <p:cNvSpPr>
            <a:spLocks noGrp="1"/>
          </p:cNvSpPr>
          <p:nvPr>
            <p:ph type="title"/>
          </p:nvPr>
        </p:nvSpPr>
        <p:spPr>
          <a:xfrm>
            <a:off x="0" y="0"/>
            <a:ext cx="9221972" cy="854075"/>
          </a:xfrm>
        </p:spPr>
        <p:txBody>
          <a:bodyPr/>
          <a:lstStyle/>
          <a:p>
            <a:r>
              <a:rPr lang="en-GB" dirty="0" smtClean="0"/>
              <a:t>Simple view of network for HY-2A pilot with NSOAS</a:t>
            </a:r>
            <a:endParaRPr lang="en-GB" dirty="0"/>
          </a:p>
        </p:txBody>
      </p:sp>
    </p:spTree>
    <p:extLst>
      <p:ext uri="{BB962C8B-B14F-4D97-AF65-F5344CB8AC3E}">
        <p14:creationId xmlns:p14="http://schemas.microsoft.com/office/powerpoint/2010/main" val="14494449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title="[DM_DOCNAME]"/>
          <p:cNvSpPr txBox="1"/>
          <p:nvPr/>
        </p:nvSpPr>
        <p:spPr>
          <a:xfrm>
            <a:off x="2566800" y="1101600"/>
            <a:ext cx="7113600" cy="1980000"/>
          </a:xfrm>
          <a:prstGeom prst="rect">
            <a:avLst/>
          </a:prstGeom>
          <a:noFill/>
        </p:spPr>
        <p:txBody>
          <a:bodyPr wrap="square" rtlCol="0" anchor="b" anchorCtr="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2800" kern="0" dirty="0" smtClean="0">
                <a:solidFill>
                  <a:schemeClr val="bg1"/>
                </a:solidFill>
                <a:latin typeface="Arial" panose="020B0604020202020204" pitchFamily="34" charset="0"/>
                <a:cs typeface="Arial" panose="020B0604020202020204" pitchFamily="34" charset="0"/>
              </a:rPr>
              <a:t>Regional Service Status</a:t>
            </a:r>
          </a:p>
        </p:txBody>
      </p:sp>
    </p:spTree>
    <p:extLst>
      <p:ext uri="{BB962C8B-B14F-4D97-AF65-F5344CB8AC3E}">
        <p14:creationId xmlns:p14="http://schemas.microsoft.com/office/powerpoint/2010/main" val="423462074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Satellites supported by EARS</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914400" y="1985818"/>
            <a:ext cx="7324436" cy="3749963"/>
          </a:xfrm>
          <a:prstGeom prst="rect">
            <a:avLst/>
          </a:prstGeom>
          <a:noFill/>
          <a:ln>
            <a:noFill/>
          </a:ln>
        </p:spPr>
      </p:pic>
      <p:sp>
        <p:nvSpPr>
          <p:cNvPr id="3" name="TextBox 2"/>
          <p:cNvSpPr txBox="1"/>
          <p:nvPr/>
        </p:nvSpPr>
        <p:spPr>
          <a:xfrm>
            <a:off x="7377952" y="4955851"/>
            <a:ext cx="720069" cy="307777"/>
          </a:xfrm>
          <a:prstGeom prst="rect">
            <a:avLst/>
          </a:prstGeom>
          <a:noFill/>
        </p:spPr>
        <p:txBody>
          <a:bodyPr wrap="none" rtlCol="0">
            <a:spAutoFit/>
          </a:bodyPr>
          <a:lstStyle/>
          <a:p>
            <a:r>
              <a:rPr lang="en-US" sz="1400" dirty="0" smtClean="0">
                <a:ln w="0"/>
                <a:solidFill>
                  <a:schemeClr val="tx1"/>
                </a:solidFill>
                <a:effectLst>
                  <a:outerShdw blurRad="38100" dist="19050" dir="2700000" algn="tl" rotWithShape="0">
                    <a:schemeClr val="dk1">
                      <a:alpha val="40000"/>
                    </a:schemeClr>
                  </a:outerShdw>
                </a:effectLst>
              </a:rPr>
              <a:t>FY-3C</a:t>
            </a:r>
            <a:endParaRPr lang="en-GB" sz="1400" dirty="0">
              <a:ln w="0"/>
              <a:solidFill>
                <a:schemeClr val="tx1"/>
              </a:solidFill>
              <a:effectLst>
                <a:outerShdw blurRad="38100" dist="19050" dir="2700000" algn="tl" rotWithShape="0">
                  <a:schemeClr val="dk1">
                    <a:alpha val="40000"/>
                  </a:schemeClr>
                </a:outerShdw>
              </a:effectLst>
            </a:endParaRPr>
          </a:p>
        </p:txBody>
      </p:sp>
      <p:sp>
        <p:nvSpPr>
          <p:cNvPr id="5" name="Oval 4"/>
          <p:cNvSpPr/>
          <p:nvPr/>
        </p:nvSpPr>
        <p:spPr bwMode="auto">
          <a:xfrm>
            <a:off x="3245221" y="2456329"/>
            <a:ext cx="1276115" cy="286870"/>
          </a:xfrm>
          <a:prstGeom prst="ellipse">
            <a:avLst/>
          </a:prstGeom>
          <a:noFill/>
          <a:ln w="9525"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7" name="Rectangle 6"/>
          <p:cNvSpPr/>
          <p:nvPr/>
        </p:nvSpPr>
        <p:spPr bwMode="auto">
          <a:xfrm>
            <a:off x="7433738" y="5422017"/>
            <a:ext cx="818680" cy="313764"/>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8" name="Oval 7"/>
          <p:cNvSpPr/>
          <p:nvPr/>
        </p:nvSpPr>
        <p:spPr bwMode="auto">
          <a:xfrm>
            <a:off x="7081998" y="5200873"/>
            <a:ext cx="1276115" cy="286870"/>
          </a:xfrm>
          <a:prstGeom prst="ellipse">
            <a:avLst/>
          </a:prstGeom>
          <a:noFill/>
          <a:ln w="9525"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9" name="Oval 8"/>
          <p:cNvSpPr/>
          <p:nvPr/>
        </p:nvSpPr>
        <p:spPr bwMode="auto">
          <a:xfrm>
            <a:off x="8238836" y="6034593"/>
            <a:ext cx="1276115" cy="286870"/>
          </a:xfrm>
          <a:prstGeom prst="ellipse">
            <a:avLst/>
          </a:prstGeom>
          <a:noFill/>
          <a:ln w="9525" cap="flat" cmpd="sng" algn="ctr">
            <a:solidFill>
              <a:srgbClr val="FF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Tahoma" pitchFamily="34" charset="0"/>
            </a:endParaRPr>
          </a:p>
        </p:txBody>
      </p:sp>
      <p:sp>
        <p:nvSpPr>
          <p:cNvPr id="11" name="TextBox 10"/>
          <p:cNvSpPr txBox="1"/>
          <p:nvPr/>
        </p:nvSpPr>
        <p:spPr>
          <a:xfrm>
            <a:off x="8463431" y="6044464"/>
            <a:ext cx="758541" cy="276999"/>
          </a:xfrm>
          <a:prstGeom prst="rect">
            <a:avLst/>
          </a:prstGeom>
          <a:noFill/>
        </p:spPr>
        <p:txBody>
          <a:bodyPr wrap="none" rtlCol="0">
            <a:spAutoFit/>
          </a:bodyPr>
          <a:lstStyle/>
          <a:p>
            <a:r>
              <a:rPr lang="en-US" sz="1200" b="0" dirty="0" smtClean="0">
                <a:solidFill>
                  <a:srgbClr val="FF0000"/>
                </a:solidFill>
              </a:rPr>
              <a:t>Q1 2019</a:t>
            </a:r>
            <a:endParaRPr lang="en-GB" sz="1200" b="0" dirty="0">
              <a:solidFill>
                <a:srgbClr val="FF0000"/>
              </a:solidFill>
            </a:endParaRPr>
          </a:p>
        </p:txBody>
      </p:sp>
    </p:spTree>
    <p:extLst>
      <p:ext uri="{BB962C8B-B14F-4D97-AF65-F5344CB8AC3E}">
        <p14:creationId xmlns:p14="http://schemas.microsoft.com/office/powerpoint/2010/main" val="363560397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221972" cy="854075"/>
          </a:xfrm>
        </p:spPr>
        <p:txBody>
          <a:bodyPr/>
          <a:lstStyle/>
          <a:p>
            <a:r>
              <a:rPr lang="en-US" dirty="0" smtClean="0"/>
              <a:t>Instruments/Services EARS</a:t>
            </a:r>
            <a:endParaRPr lang="en-GB" dirty="0"/>
          </a:p>
        </p:txBody>
      </p:sp>
      <p:cxnSp>
        <p:nvCxnSpPr>
          <p:cNvPr id="8" name="Elbow Connector 7"/>
          <p:cNvCxnSpPr/>
          <p:nvPr/>
        </p:nvCxnSpPr>
        <p:spPr bwMode="auto">
          <a:xfrm>
            <a:off x="5563754" y="2063501"/>
            <a:ext cx="914400" cy="914400"/>
          </a:xfrm>
          <a:prstGeom prst="bentConnector3">
            <a:avLst/>
          </a:prstGeom>
          <a:solidFill>
            <a:schemeClr val="bg2"/>
          </a:solidFill>
          <a:ln w="9525" cap="flat" cmpd="sng" algn="ctr">
            <a:noFill/>
            <a:prstDash val="solid"/>
            <a:round/>
            <a:headEnd type="none" w="med" len="med"/>
            <a:tailEnd type="none" w="med" len="med"/>
          </a:ln>
          <a:effectLst/>
        </p:spPr>
      </p:cxnSp>
      <p:cxnSp>
        <p:nvCxnSpPr>
          <p:cNvPr id="9" name="Straight Connector 8"/>
          <p:cNvCxnSpPr/>
          <p:nvPr/>
        </p:nvCxnSpPr>
        <p:spPr bwMode="auto">
          <a:xfrm>
            <a:off x="8840352" y="2507064"/>
            <a:ext cx="914400" cy="914400"/>
          </a:xfrm>
          <a:prstGeom prst="line">
            <a:avLst/>
          </a:prstGeom>
          <a:solidFill>
            <a:schemeClr val="bg2"/>
          </a:solidFill>
          <a:ln w="9525" cap="flat" cmpd="sng" algn="ctr">
            <a:noFill/>
            <a:prstDash val="solid"/>
            <a:round/>
            <a:headEnd type="none" w="med" len="med"/>
            <a:tailEnd type="none" w="med" len="med"/>
          </a:ln>
          <a:effectLst/>
        </p:spPr>
      </p:cxnSp>
      <p:graphicFrame>
        <p:nvGraphicFramePr>
          <p:cNvPr id="370691" name="Object 3"/>
          <p:cNvGraphicFramePr>
            <a:graphicFrameLocks noChangeAspect="1"/>
          </p:cNvGraphicFramePr>
          <p:nvPr>
            <p:extLst>
              <p:ext uri="{D42A27DB-BD31-4B8C-83A1-F6EECF244321}">
                <p14:modId xmlns:p14="http://schemas.microsoft.com/office/powerpoint/2010/main" val="3861037566"/>
              </p:ext>
            </p:extLst>
          </p:nvPr>
        </p:nvGraphicFramePr>
        <p:xfrm>
          <a:off x="292433" y="1013305"/>
          <a:ext cx="7724775" cy="5118100"/>
        </p:xfrm>
        <a:graphic>
          <a:graphicData uri="http://schemas.openxmlformats.org/presentationml/2006/ole">
            <mc:AlternateContent xmlns:mc="http://schemas.openxmlformats.org/markup-compatibility/2006">
              <mc:Choice xmlns:v="urn:schemas-microsoft-com:vml" Requires="v">
                <p:oleObj spid="_x0000_s368713" name="Document" r:id="rId4" imgW="4560220" imgH="3053430" progId="Word.Document.12">
                  <p:embed/>
                </p:oleObj>
              </mc:Choice>
              <mc:Fallback>
                <p:oleObj name="Document" r:id="rId4" imgW="4560220" imgH="3053430" progId="Word.Document.12">
                  <p:embed/>
                  <p:pic>
                    <p:nvPicPr>
                      <p:cNvPr id="0" name=""/>
                      <p:cNvPicPr>
                        <a:picLocks noChangeAspect="1" noChangeArrowheads="1"/>
                      </p:cNvPicPr>
                      <p:nvPr/>
                    </p:nvPicPr>
                    <p:blipFill>
                      <a:blip r:embed="rId5"/>
                      <a:srcRect/>
                      <a:stretch>
                        <a:fillRect/>
                      </a:stretch>
                    </p:blipFill>
                    <p:spPr bwMode="auto">
                      <a:xfrm>
                        <a:off x="292433" y="1013305"/>
                        <a:ext cx="7724775" cy="511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ounded Rectangle 5"/>
          <p:cNvSpPr/>
          <p:nvPr/>
        </p:nvSpPr>
        <p:spPr bwMode="auto">
          <a:xfrm>
            <a:off x="1301776" y="2210936"/>
            <a:ext cx="2866030" cy="1078173"/>
          </a:xfrm>
          <a:prstGeom prst="roundRect">
            <a:avLst/>
          </a:prstGeom>
          <a:solidFill>
            <a:srgbClr val="CB333B">
              <a:alpha val="14000"/>
            </a:srgbClr>
          </a:solidFill>
          <a:ln w="25400" cap="flat" cmpd="sng" algn="ctr">
            <a:solidFill>
              <a:srgbClr val="CB333B"/>
            </a:solidFill>
            <a:prstDash val="dash"/>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eaLnBrk="0" hangingPunct="0">
              <a:spcBef>
                <a:spcPct val="50000"/>
              </a:spcBef>
            </a:pPr>
            <a:endParaRPr lang="en-GB" smtClean="0">
              <a:solidFill>
                <a:srgbClr val="002569">
                  <a:lumMod val="20000"/>
                  <a:lumOff val="80000"/>
                </a:srgbClr>
              </a:solidFill>
            </a:endParaRPr>
          </a:p>
        </p:txBody>
      </p:sp>
      <p:sp>
        <p:nvSpPr>
          <p:cNvPr id="7" name="Rounded Rectangle 6"/>
          <p:cNvSpPr/>
          <p:nvPr/>
        </p:nvSpPr>
        <p:spPr bwMode="auto">
          <a:xfrm>
            <a:off x="4891136" y="2238233"/>
            <a:ext cx="859809" cy="1066800"/>
          </a:xfrm>
          <a:prstGeom prst="roundRect">
            <a:avLst/>
          </a:prstGeom>
          <a:solidFill>
            <a:srgbClr val="CB333B">
              <a:alpha val="14000"/>
            </a:srgbClr>
          </a:solidFill>
          <a:ln w="25400" cap="flat" cmpd="sng" algn="ctr">
            <a:solidFill>
              <a:srgbClr val="CB333B"/>
            </a:solidFill>
            <a:prstDash val="dash"/>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eaLnBrk="0" hangingPunct="0">
              <a:spcBef>
                <a:spcPct val="50000"/>
              </a:spcBef>
            </a:pPr>
            <a:endParaRPr lang="en-GB" smtClean="0">
              <a:solidFill>
                <a:srgbClr val="002569">
                  <a:lumMod val="20000"/>
                  <a:lumOff val="80000"/>
                </a:srgbClr>
              </a:solidFill>
            </a:endParaRPr>
          </a:p>
        </p:txBody>
      </p:sp>
      <p:sp>
        <p:nvSpPr>
          <p:cNvPr id="10" name="Rounded Rectangle 9"/>
          <p:cNvSpPr/>
          <p:nvPr/>
        </p:nvSpPr>
        <p:spPr bwMode="auto">
          <a:xfrm>
            <a:off x="6594832" y="2306473"/>
            <a:ext cx="766549" cy="477672"/>
          </a:xfrm>
          <a:prstGeom prst="roundRect">
            <a:avLst/>
          </a:prstGeom>
          <a:solidFill>
            <a:srgbClr val="CB333B">
              <a:alpha val="14000"/>
            </a:srgbClr>
          </a:solidFill>
          <a:ln w="25400" cap="flat" cmpd="sng" algn="ctr">
            <a:solidFill>
              <a:srgbClr val="CB333B"/>
            </a:solidFill>
            <a:prstDash val="dash"/>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eaLnBrk="0" hangingPunct="0">
              <a:spcBef>
                <a:spcPct val="50000"/>
              </a:spcBef>
            </a:pPr>
            <a:endParaRPr lang="en-GB" smtClean="0">
              <a:solidFill>
                <a:srgbClr val="002569">
                  <a:lumMod val="20000"/>
                  <a:lumOff val="80000"/>
                </a:srgbClr>
              </a:solidFill>
            </a:endParaRPr>
          </a:p>
        </p:txBody>
      </p:sp>
      <p:sp>
        <p:nvSpPr>
          <p:cNvPr id="11" name="Rounded Rectangle 10"/>
          <p:cNvSpPr/>
          <p:nvPr/>
        </p:nvSpPr>
        <p:spPr bwMode="auto">
          <a:xfrm>
            <a:off x="1465547" y="4014716"/>
            <a:ext cx="2634019" cy="616423"/>
          </a:xfrm>
          <a:prstGeom prst="roundRect">
            <a:avLst/>
          </a:prstGeom>
          <a:solidFill>
            <a:srgbClr val="1F497D">
              <a:alpha val="11000"/>
            </a:srgbClr>
          </a:solidFill>
          <a:ln w="25400" cap="flat" cmpd="sng" algn="ctr">
            <a:solidFill>
              <a:schemeClr val="accent4">
                <a:lumMod val="90000"/>
                <a:lumOff val="10000"/>
              </a:schemeClr>
            </a:solidFill>
            <a:prstDash val="dash"/>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eaLnBrk="0" hangingPunct="0">
              <a:spcBef>
                <a:spcPct val="50000"/>
              </a:spcBef>
            </a:pPr>
            <a:endParaRPr lang="en-GB" smtClean="0">
              <a:solidFill>
                <a:srgbClr val="FFFFFF"/>
              </a:solidFill>
            </a:endParaRPr>
          </a:p>
        </p:txBody>
      </p:sp>
      <p:sp>
        <p:nvSpPr>
          <p:cNvPr id="15" name="Rounded Rectangle 14"/>
          <p:cNvSpPr/>
          <p:nvPr/>
        </p:nvSpPr>
        <p:spPr bwMode="auto">
          <a:xfrm>
            <a:off x="3285249" y="3480180"/>
            <a:ext cx="746078" cy="341193"/>
          </a:xfrm>
          <a:prstGeom prst="roundRect">
            <a:avLst/>
          </a:prstGeom>
          <a:solidFill>
            <a:srgbClr val="CB333B">
              <a:alpha val="14000"/>
            </a:srgbClr>
          </a:solidFill>
          <a:ln w="25400" cap="flat" cmpd="sng" algn="ctr">
            <a:solidFill>
              <a:srgbClr val="CB333B"/>
            </a:solidFill>
            <a:prstDash val="dash"/>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eaLnBrk="0" hangingPunct="0">
              <a:spcBef>
                <a:spcPct val="50000"/>
              </a:spcBef>
            </a:pPr>
            <a:endParaRPr lang="en-GB" smtClean="0">
              <a:solidFill>
                <a:srgbClr val="002569">
                  <a:lumMod val="20000"/>
                  <a:lumOff val="80000"/>
                </a:srgbClr>
              </a:solidFill>
            </a:endParaRPr>
          </a:p>
        </p:txBody>
      </p:sp>
      <p:sp>
        <p:nvSpPr>
          <p:cNvPr id="17" name="Rounded Rectangle 16"/>
          <p:cNvSpPr/>
          <p:nvPr/>
        </p:nvSpPr>
        <p:spPr bwMode="auto">
          <a:xfrm>
            <a:off x="6583459" y="3318682"/>
            <a:ext cx="766549" cy="477672"/>
          </a:xfrm>
          <a:prstGeom prst="roundRect">
            <a:avLst/>
          </a:prstGeom>
          <a:solidFill>
            <a:srgbClr val="CB333B">
              <a:alpha val="14000"/>
            </a:srgbClr>
          </a:solidFill>
          <a:ln w="25400" cap="flat" cmpd="sng" algn="ctr">
            <a:solidFill>
              <a:srgbClr val="CB333B"/>
            </a:solidFill>
            <a:prstDash val="dash"/>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eaLnBrk="0" hangingPunct="0">
              <a:spcBef>
                <a:spcPct val="50000"/>
              </a:spcBef>
            </a:pPr>
            <a:endParaRPr lang="en-GB" smtClean="0">
              <a:solidFill>
                <a:srgbClr val="002569">
                  <a:lumMod val="20000"/>
                  <a:lumOff val="80000"/>
                </a:srgbClr>
              </a:solidFill>
            </a:endParaRPr>
          </a:p>
        </p:txBody>
      </p:sp>
      <p:sp>
        <p:nvSpPr>
          <p:cNvPr id="19" name="TextBox 18"/>
          <p:cNvSpPr txBox="1"/>
          <p:nvPr/>
        </p:nvSpPr>
        <p:spPr>
          <a:xfrm>
            <a:off x="7834474" y="2745503"/>
            <a:ext cx="1678674" cy="338554"/>
          </a:xfrm>
          <a:prstGeom prst="rect">
            <a:avLst/>
          </a:prstGeom>
          <a:noFill/>
        </p:spPr>
        <p:txBody>
          <a:bodyPr wrap="square" rtlCol="0">
            <a:spAutoFit/>
          </a:bodyPr>
          <a:lstStyle/>
          <a:p>
            <a:r>
              <a:rPr lang="en-US" sz="1600" dirty="0" smtClean="0">
                <a:solidFill>
                  <a:srgbClr val="CB333B"/>
                </a:solidFill>
                <a:latin typeface="Arial" pitchFamily="34" charset="0"/>
                <a:cs typeface="Arial" pitchFamily="34" charset="0"/>
              </a:rPr>
              <a:t>EARS-VASS</a:t>
            </a:r>
            <a:endParaRPr lang="en-GB" sz="1600" dirty="0">
              <a:solidFill>
                <a:srgbClr val="CB333B"/>
              </a:solidFill>
              <a:latin typeface="Arial" pitchFamily="34" charset="0"/>
              <a:cs typeface="Arial" pitchFamily="34" charset="0"/>
            </a:endParaRPr>
          </a:p>
        </p:txBody>
      </p:sp>
      <p:sp>
        <p:nvSpPr>
          <p:cNvPr id="20" name="TextBox 19"/>
          <p:cNvSpPr txBox="1"/>
          <p:nvPr/>
        </p:nvSpPr>
        <p:spPr>
          <a:xfrm>
            <a:off x="7833943" y="1942056"/>
            <a:ext cx="1512628" cy="338554"/>
          </a:xfrm>
          <a:prstGeom prst="rect">
            <a:avLst/>
          </a:prstGeom>
          <a:noFill/>
        </p:spPr>
        <p:txBody>
          <a:bodyPr wrap="square" rtlCol="0">
            <a:spAutoFit/>
          </a:bodyPr>
          <a:lstStyle/>
          <a:p>
            <a:r>
              <a:rPr lang="en-US" sz="1600" dirty="0" smtClean="0">
                <a:solidFill>
                  <a:srgbClr val="CB333B"/>
                </a:solidFill>
                <a:latin typeface="Arial" pitchFamily="34" charset="0"/>
                <a:cs typeface="Arial" pitchFamily="34" charset="0"/>
              </a:rPr>
              <a:t>EARS-ATOVS</a:t>
            </a:r>
            <a:endParaRPr lang="en-GB" sz="1600" dirty="0">
              <a:solidFill>
                <a:srgbClr val="CB333B"/>
              </a:solidFill>
              <a:latin typeface="Arial" pitchFamily="34" charset="0"/>
              <a:cs typeface="Arial" pitchFamily="34" charset="0"/>
            </a:endParaRPr>
          </a:p>
        </p:txBody>
      </p:sp>
      <p:sp>
        <p:nvSpPr>
          <p:cNvPr id="21" name="TextBox 20"/>
          <p:cNvSpPr txBox="1"/>
          <p:nvPr/>
        </p:nvSpPr>
        <p:spPr>
          <a:xfrm>
            <a:off x="7846349" y="2342549"/>
            <a:ext cx="1678674" cy="338554"/>
          </a:xfrm>
          <a:prstGeom prst="rect">
            <a:avLst/>
          </a:prstGeom>
          <a:noFill/>
        </p:spPr>
        <p:txBody>
          <a:bodyPr wrap="square" rtlCol="0">
            <a:spAutoFit/>
          </a:bodyPr>
          <a:lstStyle/>
          <a:p>
            <a:r>
              <a:rPr lang="en-US" sz="1600" dirty="0" smtClean="0">
                <a:solidFill>
                  <a:srgbClr val="CB333B"/>
                </a:solidFill>
                <a:latin typeface="Arial" pitchFamily="34" charset="0"/>
                <a:cs typeface="Arial" pitchFamily="34" charset="0"/>
              </a:rPr>
              <a:t>EARS-ATMS</a:t>
            </a:r>
            <a:endParaRPr lang="en-GB" sz="1600" dirty="0">
              <a:solidFill>
                <a:srgbClr val="CB333B"/>
              </a:solidFill>
              <a:latin typeface="Arial" pitchFamily="34" charset="0"/>
              <a:cs typeface="Arial" pitchFamily="34" charset="0"/>
            </a:endParaRPr>
          </a:p>
        </p:txBody>
      </p:sp>
      <p:sp>
        <p:nvSpPr>
          <p:cNvPr id="22" name="TextBox 21"/>
          <p:cNvSpPr txBox="1"/>
          <p:nvPr/>
        </p:nvSpPr>
        <p:spPr>
          <a:xfrm>
            <a:off x="7835716" y="3535119"/>
            <a:ext cx="1678674" cy="338554"/>
          </a:xfrm>
          <a:prstGeom prst="rect">
            <a:avLst/>
          </a:prstGeom>
          <a:noFill/>
        </p:spPr>
        <p:txBody>
          <a:bodyPr wrap="square" rtlCol="0">
            <a:spAutoFit/>
          </a:bodyPr>
          <a:lstStyle/>
          <a:p>
            <a:r>
              <a:rPr lang="en-US" sz="1600" dirty="0" smtClean="0">
                <a:solidFill>
                  <a:srgbClr val="CB333B"/>
                </a:solidFill>
                <a:latin typeface="Arial" pitchFamily="34" charset="0"/>
                <a:cs typeface="Arial" pitchFamily="34" charset="0"/>
              </a:rPr>
              <a:t>EARS-CrIS</a:t>
            </a:r>
            <a:endParaRPr lang="en-GB" sz="1600" dirty="0">
              <a:solidFill>
                <a:srgbClr val="CB333B"/>
              </a:solidFill>
              <a:latin typeface="Arial" pitchFamily="34" charset="0"/>
              <a:cs typeface="Arial" pitchFamily="34" charset="0"/>
            </a:endParaRPr>
          </a:p>
        </p:txBody>
      </p:sp>
      <p:sp>
        <p:nvSpPr>
          <p:cNvPr id="23" name="TextBox 22"/>
          <p:cNvSpPr txBox="1"/>
          <p:nvPr/>
        </p:nvSpPr>
        <p:spPr>
          <a:xfrm>
            <a:off x="7835506" y="3163028"/>
            <a:ext cx="1385247" cy="338554"/>
          </a:xfrm>
          <a:prstGeom prst="rect">
            <a:avLst/>
          </a:prstGeom>
          <a:noFill/>
        </p:spPr>
        <p:txBody>
          <a:bodyPr wrap="square" rtlCol="0">
            <a:spAutoFit/>
          </a:bodyPr>
          <a:lstStyle/>
          <a:p>
            <a:r>
              <a:rPr lang="en-US" sz="1600" dirty="0" smtClean="0">
                <a:solidFill>
                  <a:srgbClr val="CB333B"/>
                </a:solidFill>
                <a:latin typeface="Arial" pitchFamily="34" charset="0"/>
                <a:cs typeface="Arial" pitchFamily="34" charset="0"/>
              </a:rPr>
              <a:t>EARS-IASI</a:t>
            </a:r>
            <a:endParaRPr lang="en-GB" sz="1600" dirty="0">
              <a:solidFill>
                <a:srgbClr val="CB333B"/>
              </a:solidFill>
              <a:latin typeface="Arial" pitchFamily="34" charset="0"/>
              <a:cs typeface="Arial" pitchFamily="34" charset="0"/>
            </a:endParaRPr>
          </a:p>
        </p:txBody>
      </p:sp>
      <p:sp>
        <p:nvSpPr>
          <p:cNvPr id="24" name="Rounded Rectangle 23"/>
          <p:cNvSpPr/>
          <p:nvPr/>
        </p:nvSpPr>
        <p:spPr bwMode="auto">
          <a:xfrm>
            <a:off x="6583457" y="4057934"/>
            <a:ext cx="818867" cy="486770"/>
          </a:xfrm>
          <a:prstGeom prst="roundRect">
            <a:avLst/>
          </a:prstGeom>
          <a:solidFill>
            <a:srgbClr val="1F497D">
              <a:alpha val="11000"/>
            </a:srgbClr>
          </a:solidFill>
          <a:ln w="25400" cap="flat" cmpd="sng" algn="ctr">
            <a:solidFill>
              <a:schemeClr val="accent4">
                <a:lumMod val="90000"/>
                <a:lumOff val="10000"/>
              </a:schemeClr>
            </a:solidFill>
            <a:prstDash val="dash"/>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eaLnBrk="0" hangingPunct="0">
              <a:spcBef>
                <a:spcPct val="50000"/>
              </a:spcBef>
            </a:pPr>
            <a:endParaRPr lang="en-GB" smtClean="0">
              <a:solidFill>
                <a:srgbClr val="FFFFFF"/>
              </a:solidFill>
            </a:endParaRPr>
          </a:p>
        </p:txBody>
      </p:sp>
      <p:sp>
        <p:nvSpPr>
          <p:cNvPr id="25" name="TextBox 24"/>
          <p:cNvSpPr txBox="1"/>
          <p:nvPr/>
        </p:nvSpPr>
        <p:spPr>
          <a:xfrm>
            <a:off x="7842805" y="3987686"/>
            <a:ext cx="1705969" cy="338554"/>
          </a:xfrm>
          <a:prstGeom prst="rect">
            <a:avLst/>
          </a:prstGeom>
          <a:noFill/>
        </p:spPr>
        <p:txBody>
          <a:bodyPr wrap="square" rtlCol="0">
            <a:spAutoFit/>
          </a:bodyPr>
          <a:lstStyle/>
          <a:p>
            <a:pPr>
              <a:spcBef>
                <a:spcPts val="0"/>
              </a:spcBef>
              <a:spcAft>
                <a:spcPts val="400"/>
              </a:spcAft>
            </a:pPr>
            <a:r>
              <a:rPr lang="en-US" sz="1600" dirty="0" smtClean="0">
                <a:solidFill>
                  <a:srgbClr val="1F497D"/>
                </a:solidFill>
                <a:latin typeface="Arial" pitchFamily="34" charset="0"/>
                <a:cs typeface="Arial" pitchFamily="34" charset="0"/>
              </a:rPr>
              <a:t>EARS-AVHRR     </a:t>
            </a:r>
          </a:p>
        </p:txBody>
      </p:sp>
      <p:sp>
        <p:nvSpPr>
          <p:cNvPr id="28" name="TextBox 27"/>
          <p:cNvSpPr txBox="1"/>
          <p:nvPr/>
        </p:nvSpPr>
        <p:spPr>
          <a:xfrm>
            <a:off x="7831669" y="4430799"/>
            <a:ext cx="1514902" cy="338554"/>
          </a:xfrm>
          <a:prstGeom prst="rect">
            <a:avLst/>
          </a:prstGeom>
          <a:noFill/>
        </p:spPr>
        <p:txBody>
          <a:bodyPr wrap="square" rtlCol="0">
            <a:spAutoFit/>
          </a:bodyPr>
          <a:lstStyle/>
          <a:p>
            <a:r>
              <a:rPr lang="en-US" sz="1600" dirty="0" smtClean="0">
                <a:solidFill>
                  <a:srgbClr val="1F497D"/>
                </a:solidFill>
                <a:latin typeface="Arial" pitchFamily="34" charset="0"/>
                <a:cs typeface="Arial" pitchFamily="34" charset="0"/>
              </a:rPr>
              <a:t>EARS-VIIRS</a:t>
            </a:r>
            <a:endParaRPr lang="en-GB" sz="1600" dirty="0">
              <a:solidFill>
                <a:srgbClr val="1F497D"/>
              </a:solidFill>
              <a:latin typeface="Arial" pitchFamily="34" charset="0"/>
              <a:cs typeface="Arial" pitchFamily="34" charset="0"/>
            </a:endParaRPr>
          </a:p>
        </p:txBody>
      </p:sp>
      <p:sp>
        <p:nvSpPr>
          <p:cNvPr id="26" name="TextBox 25"/>
          <p:cNvSpPr txBox="1"/>
          <p:nvPr/>
        </p:nvSpPr>
        <p:spPr>
          <a:xfrm>
            <a:off x="7842805" y="5157202"/>
            <a:ext cx="1514902" cy="338554"/>
          </a:xfrm>
          <a:prstGeom prst="rect">
            <a:avLst/>
          </a:prstGeom>
          <a:noFill/>
        </p:spPr>
        <p:txBody>
          <a:bodyPr wrap="square" rtlCol="0">
            <a:spAutoFit/>
          </a:bodyPr>
          <a:lstStyle/>
          <a:p>
            <a:r>
              <a:rPr lang="en-US" sz="1600" dirty="0" smtClean="0">
                <a:solidFill>
                  <a:schemeClr val="tx1">
                    <a:lumMod val="75000"/>
                    <a:lumOff val="25000"/>
                  </a:schemeClr>
                </a:solidFill>
                <a:latin typeface="Arial" pitchFamily="34" charset="0"/>
                <a:cs typeface="Arial" pitchFamily="34" charset="0"/>
              </a:rPr>
              <a:t>EARS-ASCAT</a:t>
            </a:r>
            <a:endParaRPr lang="en-GB" sz="16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196715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nimBg="1"/>
      <p:bldP spid="17" grpId="0" animBg="1"/>
      <p:bldP spid="20" grpId="0"/>
      <p:bldP spid="21" grpId="0"/>
      <p:bldP spid="22" grpId="0"/>
      <p:bldP spid="23" grpId="0"/>
      <p:bldP spid="24" grpId="0" animBg="1"/>
      <p:bldP spid="25" grpId="0"/>
      <p:bldP spid="28"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0002" y="928185"/>
            <a:ext cx="9314714" cy="5535368"/>
          </a:xfrm>
          <a:prstGeom prst="rect">
            <a:avLst/>
          </a:prstGeom>
        </p:spPr>
      </p:pic>
      <p:sp>
        <p:nvSpPr>
          <p:cNvPr id="10" name="Title 9"/>
          <p:cNvSpPr>
            <a:spLocks noGrp="1"/>
          </p:cNvSpPr>
          <p:nvPr>
            <p:ph type="title"/>
          </p:nvPr>
        </p:nvSpPr>
        <p:spPr>
          <a:xfrm>
            <a:off x="0" y="0"/>
            <a:ext cx="9546336" cy="854075"/>
          </a:xfrm>
        </p:spPr>
        <p:txBody>
          <a:bodyPr/>
          <a:lstStyle/>
          <a:p>
            <a:r>
              <a:rPr lang="en-GB" dirty="0" smtClean="0"/>
              <a:t>The EARS </a:t>
            </a:r>
            <a:r>
              <a:rPr lang="en-GB" dirty="0"/>
              <a:t>Ground Station Network </a:t>
            </a:r>
            <a:endParaRPr lang="en-GB" dirty="0">
              <a:solidFill>
                <a:srgbClr val="FF0000"/>
              </a:solidFill>
            </a:endParaRPr>
          </a:p>
        </p:txBody>
      </p:sp>
      <p:sp>
        <p:nvSpPr>
          <p:cNvPr id="111" name="TextBox 110"/>
          <p:cNvSpPr txBox="1"/>
          <p:nvPr/>
        </p:nvSpPr>
        <p:spPr>
          <a:xfrm>
            <a:off x="280002" y="5899706"/>
            <a:ext cx="2683536" cy="430887"/>
          </a:xfrm>
          <a:prstGeom prst="rect">
            <a:avLst/>
          </a:prstGeom>
          <a:solidFill>
            <a:schemeClr val="bg2"/>
          </a:solidFill>
        </p:spPr>
        <p:txBody>
          <a:bodyPr wrap="square" rtlCol="0">
            <a:spAutoFit/>
          </a:bodyPr>
          <a:lstStyle/>
          <a:p>
            <a:r>
              <a:rPr lang="en-US" sz="1100" dirty="0" smtClean="0">
                <a:solidFill>
                  <a:schemeClr val="tx1"/>
                </a:solidFill>
                <a:latin typeface="Arial Narrow" pitchFamily="34" charset="0"/>
              </a:rPr>
              <a:t>    Five Core EARS European Stations</a:t>
            </a:r>
          </a:p>
          <a:p>
            <a:r>
              <a:rPr lang="en-US" sz="1100" dirty="0" smtClean="0">
                <a:solidFill>
                  <a:schemeClr val="tx1"/>
                </a:solidFill>
                <a:latin typeface="Arial Narrow" pitchFamily="34" charset="0"/>
              </a:rPr>
              <a:t>    Non-core EARS Stations</a:t>
            </a:r>
            <a:endParaRPr lang="en-GB" sz="1100" dirty="0">
              <a:solidFill>
                <a:schemeClr val="tx1"/>
              </a:solidFill>
              <a:latin typeface="Arial Narrow" pitchFamily="34" charset="0"/>
            </a:endParaRPr>
          </a:p>
        </p:txBody>
      </p:sp>
      <p:sp>
        <p:nvSpPr>
          <p:cNvPr id="113" name="Oval 112"/>
          <p:cNvSpPr/>
          <p:nvPr/>
        </p:nvSpPr>
        <p:spPr bwMode="auto">
          <a:xfrm>
            <a:off x="4578436" y="2481939"/>
            <a:ext cx="82378" cy="9885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14" name="Oval 113"/>
          <p:cNvSpPr/>
          <p:nvPr/>
        </p:nvSpPr>
        <p:spPr bwMode="auto">
          <a:xfrm>
            <a:off x="5072964" y="1165655"/>
            <a:ext cx="82378" cy="9885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15" name="Oval 114"/>
          <p:cNvSpPr/>
          <p:nvPr/>
        </p:nvSpPr>
        <p:spPr bwMode="auto">
          <a:xfrm>
            <a:off x="4244546" y="1382669"/>
            <a:ext cx="82378" cy="9885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16" name="Oval 115"/>
          <p:cNvSpPr/>
          <p:nvPr/>
        </p:nvSpPr>
        <p:spPr bwMode="auto">
          <a:xfrm>
            <a:off x="5449329" y="2170670"/>
            <a:ext cx="82378" cy="9885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17" name="Oval 116"/>
          <p:cNvSpPr/>
          <p:nvPr/>
        </p:nvSpPr>
        <p:spPr bwMode="auto">
          <a:xfrm>
            <a:off x="4876061" y="1869989"/>
            <a:ext cx="82378" cy="9885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18" name="Oval 117"/>
          <p:cNvSpPr/>
          <p:nvPr/>
        </p:nvSpPr>
        <p:spPr bwMode="auto">
          <a:xfrm>
            <a:off x="350108" y="5984789"/>
            <a:ext cx="82378" cy="9885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119" name="Oval 118"/>
          <p:cNvSpPr/>
          <p:nvPr/>
        </p:nvSpPr>
        <p:spPr bwMode="auto">
          <a:xfrm>
            <a:off x="345990" y="6153665"/>
            <a:ext cx="82378" cy="98854"/>
          </a:xfrm>
          <a:prstGeom prst="ellipse">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extLst>
      <p:ext uri="{BB962C8B-B14F-4D97-AF65-F5344CB8AC3E}">
        <p14:creationId xmlns:p14="http://schemas.microsoft.com/office/powerpoint/2010/main" val="12956459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bwMode="auto">
          <a:xfrm flipH="1">
            <a:off x="4405023" y="1923393"/>
            <a:ext cx="1144439" cy="3777692"/>
          </a:xfrm>
          <a:prstGeom prst="straightConnector1">
            <a:avLst/>
          </a:prstGeom>
          <a:solidFill>
            <a:schemeClr val="bg2"/>
          </a:solidFill>
          <a:ln w="25400" cap="flat" cmpd="sng" algn="ctr">
            <a:solidFill>
              <a:schemeClr val="accent6"/>
            </a:solidFill>
            <a:prstDash val="solid"/>
            <a:round/>
            <a:headEnd type="none" w="med" len="med"/>
            <a:tailEnd type="none"/>
          </a:ln>
          <a:effectLst/>
        </p:spPr>
      </p:cxnSp>
      <p:cxnSp>
        <p:nvCxnSpPr>
          <p:cNvPr id="24" name="Straight Arrow Connector 23"/>
          <p:cNvCxnSpPr/>
          <p:nvPr/>
        </p:nvCxnSpPr>
        <p:spPr bwMode="auto">
          <a:xfrm flipH="1">
            <a:off x="4397071" y="2161266"/>
            <a:ext cx="395166" cy="3531868"/>
          </a:xfrm>
          <a:prstGeom prst="straightConnector1">
            <a:avLst/>
          </a:prstGeom>
          <a:solidFill>
            <a:schemeClr val="bg2"/>
          </a:solidFill>
          <a:ln w="25400" cap="flat" cmpd="sng" algn="ctr">
            <a:solidFill>
              <a:schemeClr val="accent6"/>
            </a:solidFill>
            <a:prstDash val="solid"/>
            <a:round/>
            <a:headEnd type="none" w="med" len="med"/>
            <a:tailEnd type="none"/>
          </a:ln>
          <a:effectLst/>
        </p:spPr>
      </p:cxnSp>
      <p:sp>
        <p:nvSpPr>
          <p:cNvPr id="7170" name="Rectangle 4"/>
          <p:cNvSpPr>
            <a:spLocks noGrp="1" noChangeArrowheads="1"/>
          </p:cNvSpPr>
          <p:nvPr>
            <p:ph type="title"/>
          </p:nvPr>
        </p:nvSpPr>
        <p:spPr/>
        <p:txBody>
          <a:bodyPr/>
          <a:lstStyle/>
          <a:p>
            <a:pPr algn="l"/>
            <a:r>
              <a:rPr lang="de-DE" dirty="0" smtClean="0">
                <a:sym typeface="Wingdings" panose="05000000000000000000" pitchFamily="2" charset="2"/>
              </a:rPr>
              <a:t> EUMETSAT</a:t>
            </a:r>
            <a:endParaRPr lang="de-DE" noProof="0" dirty="0" smtClean="0"/>
          </a:p>
        </p:txBody>
      </p:sp>
      <p:pic>
        <p:nvPicPr>
          <p:cNvPr id="15" name="Picture 2" descr="http://www.bernerwetter.ch/riggisberg/wetterhuette_aussen_kl.jpg"/>
          <p:cNvPicPr>
            <a:picLocks noChangeAspect="1" noChangeArrowheads="1"/>
          </p:cNvPicPr>
          <p:nvPr/>
        </p:nvPicPr>
        <p:blipFill>
          <a:blip r:embed="rId3" cstate="print"/>
          <a:srcRect/>
          <a:stretch>
            <a:fillRect/>
          </a:stretch>
        </p:blipFill>
        <p:spPr bwMode="auto">
          <a:xfrm>
            <a:off x="285750" y="3480338"/>
            <a:ext cx="1445666" cy="1084250"/>
          </a:xfrm>
          <a:prstGeom prst="rect">
            <a:avLst/>
          </a:prstGeom>
          <a:ln>
            <a:noFill/>
          </a:ln>
          <a:effectLst>
            <a:outerShdw blurRad="292100" dist="139700" dir="2700000" algn="tl" rotWithShape="0">
              <a:srgbClr val="333333">
                <a:alpha val="65000"/>
              </a:srgbClr>
            </a:outerShdw>
          </a:effectLst>
        </p:spPr>
      </p:pic>
      <p:pic>
        <p:nvPicPr>
          <p:cNvPr id="16" name="Picture 6" descr="http://imk-msa.fzk.de/Wettervorhersage/images/radiosonde.jpg"/>
          <p:cNvPicPr>
            <a:picLocks noChangeAspect="1" noChangeArrowheads="1"/>
          </p:cNvPicPr>
          <p:nvPr/>
        </p:nvPicPr>
        <p:blipFill>
          <a:blip r:embed="rId4" cstate="print"/>
          <a:srcRect/>
          <a:stretch>
            <a:fillRect/>
          </a:stretch>
        </p:blipFill>
        <p:spPr bwMode="auto">
          <a:xfrm>
            <a:off x="285750" y="1418995"/>
            <a:ext cx="995300" cy="1722460"/>
          </a:xfrm>
          <a:prstGeom prst="rect">
            <a:avLst/>
          </a:prstGeom>
          <a:ln>
            <a:noFill/>
          </a:ln>
          <a:effectLst>
            <a:outerShdw blurRad="292100" dist="139700" dir="2700000" algn="tl" rotWithShape="0">
              <a:srgbClr val="333333">
                <a:alpha val="65000"/>
              </a:srgbClr>
            </a:outerShdw>
          </a:effectLst>
        </p:spPr>
      </p:pic>
      <p:cxnSp>
        <p:nvCxnSpPr>
          <p:cNvPr id="18" name="Straight Arrow Connector 17"/>
          <p:cNvCxnSpPr>
            <a:stCxn id="16" idx="3"/>
          </p:cNvCxnSpPr>
          <p:nvPr/>
        </p:nvCxnSpPr>
        <p:spPr bwMode="auto">
          <a:xfrm>
            <a:off x="1281050" y="2280225"/>
            <a:ext cx="3152272" cy="3437194"/>
          </a:xfrm>
          <a:prstGeom prst="straightConnector1">
            <a:avLst/>
          </a:prstGeom>
          <a:solidFill>
            <a:schemeClr val="bg2"/>
          </a:solidFill>
          <a:ln w="25400" cap="flat" cmpd="sng" algn="ctr">
            <a:solidFill>
              <a:schemeClr val="bg2">
                <a:lumMod val="40000"/>
                <a:lumOff val="60000"/>
              </a:schemeClr>
            </a:solidFill>
            <a:prstDash val="solid"/>
            <a:round/>
            <a:headEnd type="none" w="med" len="med"/>
            <a:tailEnd type="none"/>
          </a:ln>
          <a:effectLst/>
        </p:spPr>
      </p:cxnSp>
      <p:cxnSp>
        <p:nvCxnSpPr>
          <p:cNvPr id="32" name="Straight Arrow Connector 31"/>
          <p:cNvCxnSpPr>
            <a:stCxn id="87042" idx="3"/>
          </p:cNvCxnSpPr>
          <p:nvPr/>
        </p:nvCxnSpPr>
        <p:spPr bwMode="auto">
          <a:xfrm>
            <a:off x="1594358" y="5672932"/>
            <a:ext cx="2838964" cy="44487"/>
          </a:xfrm>
          <a:prstGeom prst="straightConnector1">
            <a:avLst/>
          </a:prstGeom>
          <a:solidFill>
            <a:schemeClr val="bg2"/>
          </a:solidFill>
          <a:ln w="25400" cap="flat" cmpd="sng" algn="ctr">
            <a:solidFill>
              <a:schemeClr val="bg2">
                <a:lumMod val="40000"/>
                <a:lumOff val="60000"/>
              </a:schemeClr>
            </a:solidFill>
            <a:prstDash val="solid"/>
            <a:round/>
            <a:headEnd type="none" w="med" len="med"/>
            <a:tailEnd type="none"/>
          </a:ln>
          <a:effectLst/>
        </p:spPr>
      </p:cxnSp>
      <p:cxnSp>
        <p:nvCxnSpPr>
          <p:cNvPr id="35" name="Straight Arrow Connector 34"/>
          <p:cNvCxnSpPr>
            <a:stCxn id="15" idx="3"/>
          </p:cNvCxnSpPr>
          <p:nvPr/>
        </p:nvCxnSpPr>
        <p:spPr bwMode="auto">
          <a:xfrm>
            <a:off x="1731416" y="4022463"/>
            <a:ext cx="2701906" cy="1694956"/>
          </a:xfrm>
          <a:prstGeom prst="straightConnector1">
            <a:avLst/>
          </a:prstGeom>
          <a:solidFill>
            <a:schemeClr val="bg2"/>
          </a:solidFill>
          <a:ln w="25400" cap="flat" cmpd="sng" algn="ctr">
            <a:solidFill>
              <a:schemeClr val="bg2">
                <a:lumMod val="40000"/>
                <a:lumOff val="60000"/>
              </a:schemeClr>
            </a:solidFill>
            <a:prstDash val="solid"/>
            <a:round/>
            <a:headEnd type="none" w="med" len="med"/>
            <a:tailEnd type="none"/>
          </a:ln>
          <a:effectLst/>
        </p:spPr>
      </p:cxnSp>
      <p:cxnSp>
        <p:nvCxnSpPr>
          <p:cNvPr id="70" name="Shape 69"/>
          <p:cNvCxnSpPr>
            <a:endCxn id="40" idx="2"/>
          </p:cNvCxnSpPr>
          <p:nvPr/>
        </p:nvCxnSpPr>
        <p:spPr bwMode="auto">
          <a:xfrm rot="16200000" flipV="1">
            <a:off x="8095543" y="4721722"/>
            <a:ext cx="342746" cy="146086"/>
          </a:xfrm>
          <a:prstGeom prst="curvedConnector3">
            <a:avLst>
              <a:gd name="adj1" fmla="val 50000"/>
            </a:avLst>
          </a:prstGeom>
          <a:solidFill>
            <a:schemeClr val="bg2"/>
          </a:solidFill>
          <a:ln w="25400" cap="flat" cmpd="sng" algn="ctr">
            <a:solidFill>
              <a:schemeClr val="bg2">
                <a:lumMod val="40000"/>
                <a:lumOff val="60000"/>
              </a:schemeClr>
            </a:solidFill>
            <a:prstDash val="solid"/>
            <a:round/>
            <a:headEnd type="none" w="med" len="med"/>
            <a:tailEnd type="none"/>
          </a:ln>
          <a:effectLst/>
        </p:spPr>
      </p:cxnSp>
      <p:cxnSp>
        <p:nvCxnSpPr>
          <p:cNvPr id="71" name="Shape 70"/>
          <p:cNvCxnSpPr>
            <a:stCxn id="40" idx="1"/>
          </p:cNvCxnSpPr>
          <p:nvPr/>
        </p:nvCxnSpPr>
        <p:spPr bwMode="auto">
          <a:xfrm rot="10800000" flipV="1">
            <a:off x="5912070" y="4253339"/>
            <a:ext cx="1651509" cy="1327653"/>
          </a:xfrm>
          <a:prstGeom prst="curvedConnector3">
            <a:avLst>
              <a:gd name="adj1" fmla="val 50000"/>
            </a:avLst>
          </a:prstGeom>
          <a:solidFill>
            <a:schemeClr val="bg2"/>
          </a:solidFill>
          <a:ln w="25400" cap="flat" cmpd="sng" algn="ctr">
            <a:solidFill>
              <a:schemeClr val="bg2">
                <a:lumMod val="40000"/>
                <a:lumOff val="60000"/>
              </a:schemeClr>
            </a:solidFill>
            <a:prstDash val="solid"/>
            <a:round/>
            <a:headEnd type="none" w="med" len="med"/>
            <a:tailEnd type="none"/>
          </a:ln>
          <a:effectLst/>
        </p:spPr>
      </p:cxnSp>
      <p:pic>
        <p:nvPicPr>
          <p:cNvPr id="87042" name="Picture 2" descr="http://upload.wikimedia.org/wikipedia/commons/thumb/0/0c/NOAA-NDBC-discus-buoy.jpg/250px-NOAA-NDBC-discus-buoy.jpg"/>
          <p:cNvPicPr>
            <a:picLocks noChangeAspect="1" noChangeArrowheads="1"/>
          </p:cNvPicPr>
          <p:nvPr/>
        </p:nvPicPr>
        <p:blipFill>
          <a:blip r:embed="rId5" cstate="print"/>
          <a:srcRect/>
          <a:stretch>
            <a:fillRect/>
          </a:stretch>
        </p:blipFill>
        <p:spPr bwMode="auto">
          <a:xfrm>
            <a:off x="285750" y="4903470"/>
            <a:ext cx="1308608" cy="1538923"/>
          </a:xfrm>
          <a:prstGeom prst="rect">
            <a:avLst/>
          </a:prstGeom>
          <a:ln>
            <a:noFill/>
          </a:ln>
          <a:effectLst>
            <a:outerShdw blurRad="292100" dist="139700" dir="2700000" algn="tl" rotWithShape="0">
              <a:srgbClr val="333333">
                <a:alpha val="65000"/>
              </a:srgbClr>
            </a:outerShdw>
          </a:effectLst>
        </p:spPr>
      </p:pic>
      <p:pic>
        <p:nvPicPr>
          <p:cNvPr id="40" name="Picture 2" descr="fig1"/>
          <p:cNvPicPr>
            <a:picLocks noChangeAspect="1" noChangeArrowheads="1"/>
          </p:cNvPicPr>
          <p:nvPr/>
        </p:nvPicPr>
        <p:blipFill>
          <a:blip r:embed="rId6" cstate="print"/>
          <a:srcRect t="43581"/>
          <a:stretch>
            <a:fillRect/>
          </a:stretch>
        </p:blipFill>
        <p:spPr bwMode="auto">
          <a:xfrm>
            <a:off x="7563578" y="3883288"/>
            <a:ext cx="1260589" cy="740104"/>
          </a:xfrm>
          <a:prstGeom prst="rect">
            <a:avLst/>
          </a:prstGeom>
          <a:ln>
            <a:noFill/>
          </a:ln>
          <a:effectLst>
            <a:outerShdw blurRad="292100" dist="139700" dir="2700000" algn="tl" rotWithShape="0">
              <a:srgbClr val="333333">
                <a:alpha val="65000"/>
              </a:srgbClr>
            </a:outerShdw>
          </a:effectLst>
        </p:spPr>
      </p:pic>
      <p:cxnSp>
        <p:nvCxnSpPr>
          <p:cNvPr id="21" name="Straight Arrow Connector 20"/>
          <p:cNvCxnSpPr/>
          <p:nvPr/>
        </p:nvCxnSpPr>
        <p:spPr bwMode="auto">
          <a:xfrm>
            <a:off x="4083269" y="2207172"/>
            <a:ext cx="321754" cy="3470059"/>
          </a:xfrm>
          <a:prstGeom prst="straightConnector1">
            <a:avLst/>
          </a:prstGeom>
          <a:solidFill>
            <a:schemeClr val="bg2"/>
          </a:solidFill>
          <a:ln w="25400" cap="flat" cmpd="sng" algn="ctr">
            <a:solidFill>
              <a:schemeClr val="accent6"/>
            </a:solidFill>
            <a:prstDash val="solid"/>
            <a:round/>
            <a:headEnd type="none" w="med" len="med"/>
            <a:tailEnd type="none"/>
          </a:ln>
          <a:effectLst/>
        </p:spPr>
      </p:cxnSp>
      <p:pic>
        <p:nvPicPr>
          <p:cNvPr id="20" name="Picture 3" descr="Picture1"/>
          <p:cNvPicPr>
            <a:picLocks noChangeAspect="1" noChangeArrowheads="1"/>
          </p:cNvPicPr>
          <p:nvPr/>
        </p:nvPicPr>
        <p:blipFill>
          <a:blip r:embed="rId7" cstate="print">
            <a:clrChange>
              <a:clrFrom>
                <a:srgbClr val="FFFFFF"/>
              </a:clrFrom>
              <a:clrTo>
                <a:srgbClr val="FFFFFF">
                  <a:alpha val="0"/>
                </a:srgbClr>
              </a:clrTo>
            </a:clrChange>
          </a:blip>
          <a:srcRect t="24609" b="8859"/>
          <a:stretch>
            <a:fillRect/>
          </a:stretch>
        </p:blipFill>
        <p:spPr bwMode="auto">
          <a:xfrm>
            <a:off x="2571679" y="2547692"/>
            <a:ext cx="3551625" cy="1772055"/>
          </a:xfrm>
          <a:prstGeom prst="rect">
            <a:avLst/>
          </a:prstGeom>
          <a:solidFill>
            <a:schemeClr val="bg1"/>
          </a:solidFill>
          <a:ln w="9525">
            <a:noFill/>
            <a:miter lim="800000"/>
            <a:headEnd/>
            <a:tailEnd/>
          </a:ln>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l="38888" r="8658" b="20606"/>
          <a:stretch/>
        </p:blipFill>
        <p:spPr>
          <a:xfrm>
            <a:off x="3592172" y="5283200"/>
            <a:ext cx="785659" cy="824932"/>
          </a:xfrm>
          <a:prstGeom prst="rect">
            <a:avLst/>
          </a:prstGeom>
        </p:spPr>
      </p:pic>
      <p:sp>
        <p:nvSpPr>
          <p:cNvPr id="25" name="Rectangle 24"/>
          <p:cNvSpPr/>
          <p:nvPr/>
        </p:nvSpPr>
        <p:spPr bwMode="auto">
          <a:xfrm>
            <a:off x="2002221" y="1040524"/>
            <a:ext cx="5281448" cy="3515710"/>
          </a:xfrm>
          <a:prstGeom prst="rect">
            <a:avLst/>
          </a:prstGeom>
          <a:noFill/>
          <a:ln w="57150" cap="flat" cmpd="sng" algn="ctr">
            <a:solidFill>
              <a:schemeClr val="accent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14721" name="Picture 1"/>
          <p:cNvPicPr>
            <a:picLocks noChangeAspect="1" noChangeArrowheads="1"/>
          </p:cNvPicPr>
          <p:nvPr/>
        </p:nvPicPr>
        <p:blipFill>
          <a:blip r:embed="rId9" cstate="print"/>
          <a:srcRect/>
          <a:stretch>
            <a:fillRect/>
          </a:stretch>
        </p:blipFill>
        <p:spPr bwMode="auto">
          <a:xfrm>
            <a:off x="4375875" y="4819135"/>
            <a:ext cx="4153119" cy="2741312"/>
          </a:xfrm>
          <a:prstGeom prst="rect">
            <a:avLst/>
          </a:prstGeom>
          <a:noFill/>
          <a:ln w="9525">
            <a:noFill/>
            <a:miter lim="800000"/>
            <a:headEnd/>
            <a:tailEnd/>
          </a:ln>
          <a:effectLst/>
        </p:spPr>
      </p:pic>
      <p:pic>
        <p:nvPicPr>
          <p:cNvPr id="693251" name="Picture 3"/>
          <p:cNvPicPr>
            <a:picLocks noChangeAspect="1" noChangeArrowheads="1"/>
          </p:cNvPicPr>
          <p:nvPr/>
        </p:nvPicPr>
        <p:blipFill>
          <a:blip r:embed="rId10" cstate="print"/>
          <a:srcRect/>
          <a:stretch>
            <a:fillRect/>
          </a:stretch>
        </p:blipFill>
        <p:spPr bwMode="auto">
          <a:xfrm>
            <a:off x="7362827" y="999471"/>
            <a:ext cx="1645000" cy="2673895"/>
          </a:xfrm>
          <a:prstGeom prst="rect">
            <a:avLst/>
          </a:prstGeom>
          <a:noFill/>
          <a:ln w="9525">
            <a:noFill/>
            <a:miter lim="800000"/>
            <a:headEnd/>
            <a:tailEnd/>
          </a:ln>
        </p:spPr>
      </p:pic>
      <p:pic>
        <p:nvPicPr>
          <p:cNvPr id="703489" name="Picture 1"/>
          <p:cNvPicPr>
            <a:picLocks noChangeAspect="1" noChangeArrowheads="1"/>
          </p:cNvPicPr>
          <p:nvPr/>
        </p:nvPicPr>
        <p:blipFill>
          <a:blip r:embed="rId11" cstate="print"/>
          <a:srcRect/>
          <a:stretch>
            <a:fillRect/>
          </a:stretch>
        </p:blipFill>
        <p:spPr bwMode="auto">
          <a:xfrm>
            <a:off x="3231983" y="1178358"/>
            <a:ext cx="2475135" cy="1193787"/>
          </a:xfrm>
          <a:prstGeom prst="rect">
            <a:avLst/>
          </a:prstGeom>
          <a:noFill/>
          <a:ln w="9525">
            <a:noFill/>
            <a:miter lim="800000"/>
            <a:headEnd/>
            <a:tailEnd/>
          </a:ln>
        </p:spPr>
      </p:pic>
    </p:spTree>
    <p:extLst>
      <p:ext uri="{BB962C8B-B14F-4D97-AF65-F5344CB8AC3E}">
        <p14:creationId xmlns:p14="http://schemas.microsoft.com/office/powerpoint/2010/main" val="202836184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EARS station network arrangements</a:t>
            </a:r>
            <a:endParaRPr lang="en-GB" dirty="0"/>
          </a:p>
        </p:txBody>
      </p:sp>
      <p:grpSp>
        <p:nvGrpSpPr>
          <p:cNvPr id="123" name="Group 51"/>
          <p:cNvGrpSpPr>
            <a:grpSpLocks/>
          </p:cNvGrpSpPr>
          <p:nvPr/>
        </p:nvGrpSpPr>
        <p:grpSpPr bwMode="auto">
          <a:xfrm flipH="1">
            <a:off x="4610986" y="998054"/>
            <a:ext cx="316437" cy="321553"/>
            <a:chOff x="4337" y="1504"/>
            <a:chExt cx="152" cy="157"/>
          </a:xfrm>
        </p:grpSpPr>
        <p:sp>
          <p:nvSpPr>
            <p:cNvPr id="124" name="AutoShape 52"/>
            <p:cNvSpPr>
              <a:spLocks noChangeArrowheads="1"/>
            </p:cNvSpPr>
            <p:nvPr/>
          </p:nvSpPr>
          <p:spPr bwMode="auto">
            <a:xfrm flipV="1">
              <a:off x="4390" y="1570"/>
              <a:ext cx="67"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tx2"/>
            </a:solidFill>
            <a:ln w="9525" algn="ctr">
              <a:noFill/>
              <a:miter lim="800000"/>
              <a:headEnd/>
              <a:tailEnd/>
            </a:ln>
          </p:spPr>
          <p:txBody>
            <a:bodyPr rot="10800000" wrap="none" lIns="90000" tIns="46800" rIns="90000" bIns="46800" anchor="ctr"/>
            <a:lstStyle/>
            <a:p>
              <a:endParaRPr lang="en-GB"/>
            </a:p>
          </p:txBody>
        </p:sp>
        <p:sp>
          <p:nvSpPr>
            <p:cNvPr id="125" name="Oval 53"/>
            <p:cNvSpPr>
              <a:spLocks noChangeArrowheads="1"/>
            </p:cNvSpPr>
            <p:nvPr/>
          </p:nvSpPr>
          <p:spPr bwMode="auto">
            <a:xfrm rot="2934930" flipH="1">
              <a:off x="4366" y="1475"/>
              <a:ext cx="94" cy="152"/>
            </a:xfrm>
            <a:prstGeom prst="ellipse">
              <a:avLst/>
            </a:prstGeom>
            <a:gradFill rotWithShape="1">
              <a:gsLst>
                <a:gs pos="0">
                  <a:schemeClr val="hlink">
                    <a:gamma/>
                    <a:shade val="22353"/>
                    <a:invGamma/>
                  </a:schemeClr>
                </a:gs>
                <a:gs pos="100000">
                  <a:schemeClr val="hlink"/>
                </a:gs>
              </a:gsLst>
              <a:lin ang="2700000" scaled="1"/>
            </a:gradFill>
            <a:ln w="9525" algn="ctr">
              <a:solidFill>
                <a:schemeClr val="tx1"/>
              </a:solidFill>
              <a:round/>
              <a:headEnd/>
              <a:tailEnd/>
            </a:ln>
            <a:effectLst/>
          </p:spPr>
          <p:txBody>
            <a:bodyPr wrap="none" lIns="90000" tIns="46800" rIns="90000" bIns="46800" anchor="ctr"/>
            <a:lstStyle/>
            <a:p>
              <a:pPr>
                <a:defRPr/>
              </a:pPr>
              <a:endParaRPr lang="en-GB"/>
            </a:p>
          </p:txBody>
        </p:sp>
      </p:grpSp>
      <p:sp>
        <p:nvSpPr>
          <p:cNvPr id="171" name="TextBox 170"/>
          <p:cNvSpPr txBox="1"/>
          <p:nvPr/>
        </p:nvSpPr>
        <p:spPr>
          <a:xfrm>
            <a:off x="4555003" y="1337352"/>
            <a:ext cx="415498" cy="230832"/>
          </a:xfrm>
          <a:prstGeom prst="rect">
            <a:avLst/>
          </a:prstGeom>
          <a:noFill/>
        </p:spPr>
        <p:txBody>
          <a:bodyPr wrap="none" rtlCol="0">
            <a:spAutoFit/>
          </a:bodyPr>
          <a:lstStyle/>
          <a:p>
            <a:r>
              <a:rPr lang="en-GB" dirty="0" smtClean="0">
                <a:solidFill>
                  <a:schemeClr val="tx2"/>
                </a:solidFill>
              </a:rPr>
              <a:t>SVA</a:t>
            </a:r>
          </a:p>
        </p:txBody>
      </p:sp>
      <p:sp>
        <p:nvSpPr>
          <p:cNvPr id="172" name="TextBox 171"/>
          <p:cNvSpPr txBox="1"/>
          <p:nvPr/>
        </p:nvSpPr>
        <p:spPr>
          <a:xfrm>
            <a:off x="3434563" y="1479885"/>
            <a:ext cx="431528" cy="230832"/>
          </a:xfrm>
          <a:prstGeom prst="rect">
            <a:avLst/>
          </a:prstGeom>
          <a:noFill/>
        </p:spPr>
        <p:txBody>
          <a:bodyPr wrap="none" rtlCol="0">
            <a:spAutoFit/>
          </a:bodyPr>
          <a:lstStyle/>
          <a:p>
            <a:r>
              <a:rPr lang="en-GB" dirty="0" smtClean="0">
                <a:solidFill>
                  <a:schemeClr val="tx2"/>
                </a:solidFill>
              </a:rPr>
              <a:t>KAN</a:t>
            </a:r>
          </a:p>
        </p:txBody>
      </p:sp>
      <p:sp>
        <p:nvSpPr>
          <p:cNvPr id="173" name="TextBox 172"/>
          <p:cNvSpPr txBox="1"/>
          <p:nvPr/>
        </p:nvSpPr>
        <p:spPr>
          <a:xfrm>
            <a:off x="3995675" y="3228086"/>
            <a:ext cx="439544" cy="230832"/>
          </a:xfrm>
          <a:prstGeom prst="rect">
            <a:avLst/>
          </a:prstGeom>
          <a:noFill/>
        </p:spPr>
        <p:txBody>
          <a:bodyPr wrap="none" rtlCol="0">
            <a:spAutoFit/>
          </a:bodyPr>
          <a:lstStyle/>
          <a:p>
            <a:r>
              <a:rPr lang="en-GB" dirty="0" smtClean="0">
                <a:solidFill>
                  <a:schemeClr val="tx2"/>
                </a:solidFill>
              </a:rPr>
              <a:t>MAS</a:t>
            </a:r>
          </a:p>
        </p:txBody>
      </p:sp>
      <p:sp>
        <p:nvSpPr>
          <p:cNvPr id="174" name="TextBox 173"/>
          <p:cNvSpPr txBox="1"/>
          <p:nvPr/>
        </p:nvSpPr>
        <p:spPr>
          <a:xfrm>
            <a:off x="3759703" y="2224696"/>
            <a:ext cx="417102" cy="230832"/>
          </a:xfrm>
          <a:prstGeom prst="rect">
            <a:avLst/>
          </a:prstGeom>
          <a:noFill/>
        </p:spPr>
        <p:txBody>
          <a:bodyPr wrap="none" rtlCol="0">
            <a:spAutoFit/>
          </a:bodyPr>
          <a:lstStyle/>
          <a:p>
            <a:r>
              <a:rPr lang="en-GB" dirty="0" smtClean="0">
                <a:solidFill>
                  <a:schemeClr val="tx2"/>
                </a:solidFill>
              </a:rPr>
              <a:t>LAN</a:t>
            </a:r>
          </a:p>
        </p:txBody>
      </p:sp>
      <p:sp>
        <p:nvSpPr>
          <p:cNvPr id="175" name="TextBox 174"/>
          <p:cNvSpPr txBox="1"/>
          <p:nvPr/>
        </p:nvSpPr>
        <p:spPr>
          <a:xfrm>
            <a:off x="4784725" y="2549805"/>
            <a:ext cx="421910" cy="230832"/>
          </a:xfrm>
          <a:prstGeom prst="rect">
            <a:avLst/>
          </a:prstGeom>
          <a:noFill/>
        </p:spPr>
        <p:txBody>
          <a:bodyPr wrap="none" rtlCol="0">
            <a:spAutoFit/>
          </a:bodyPr>
          <a:lstStyle/>
          <a:p>
            <a:r>
              <a:rPr lang="en-GB" dirty="0" smtClean="0">
                <a:solidFill>
                  <a:schemeClr val="tx2"/>
                </a:solidFill>
              </a:rPr>
              <a:t>ATH</a:t>
            </a:r>
          </a:p>
        </p:txBody>
      </p:sp>
      <p:sp>
        <p:nvSpPr>
          <p:cNvPr id="3" name="Isosceles Triangle 2"/>
          <p:cNvSpPr/>
          <p:nvPr/>
        </p:nvSpPr>
        <p:spPr bwMode="auto">
          <a:xfrm>
            <a:off x="4559728" y="1736429"/>
            <a:ext cx="190529" cy="189914"/>
          </a:xfrm>
          <a:prstGeom prst="triangle">
            <a:avLst/>
          </a:prstGeom>
          <a:solidFill>
            <a:srgbClr val="73FD97"/>
          </a:solidFill>
          <a:ln w="9525" cap="flat" cmpd="sng" algn="ctr">
            <a:solidFill>
              <a:srgbClr val="00B05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grpSp>
        <p:nvGrpSpPr>
          <p:cNvPr id="7" name="Group 6"/>
          <p:cNvGrpSpPr/>
          <p:nvPr/>
        </p:nvGrpSpPr>
        <p:grpSpPr>
          <a:xfrm>
            <a:off x="4114930" y="2135703"/>
            <a:ext cx="1654192" cy="2819723"/>
            <a:chOff x="4114930" y="2135703"/>
            <a:chExt cx="1654192" cy="2819723"/>
          </a:xfrm>
        </p:grpSpPr>
        <p:grpSp>
          <p:nvGrpSpPr>
            <p:cNvPr id="151" name="Group 150"/>
            <p:cNvGrpSpPr/>
            <p:nvPr/>
          </p:nvGrpSpPr>
          <p:grpSpPr>
            <a:xfrm>
              <a:off x="5428426" y="4383528"/>
              <a:ext cx="316437" cy="321552"/>
              <a:chOff x="5007975" y="1985071"/>
              <a:chExt cx="316437" cy="321552"/>
            </a:xfrm>
          </p:grpSpPr>
          <p:sp>
            <p:nvSpPr>
              <p:cNvPr id="152" name="AutoShape 52"/>
              <p:cNvSpPr>
                <a:spLocks noChangeArrowheads="1"/>
              </p:cNvSpPr>
              <p:nvPr/>
            </p:nvSpPr>
            <p:spPr bwMode="auto">
              <a:xfrm flipH="1" flipV="1">
                <a:off x="5074594" y="2120245"/>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53" name="Oval 53"/>
              <p:cNvSpPr>
                <a:spLocks noChangeArrowheads="1"/>
              </p:cNvSpPr>
              <p:nvPr/>
            </p:nvSpPr>
            <p:spPr bwMode="auto">
              <a:xfrm rot="18665070">
                <a:off x="5069933" y="1923113"/>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sp>
          <p:nvSpPr>
            <p:cNvPr id="168" name="TextBox 167"/>
            <p:cNvSpPr txBox="1"/>
            <p:nvPr/>
          </p:nvSpPr>
          <p:spPr>
            <a:xfrm>
              <a:off x="5352020" y="4724594"/>
              <a:ext cx="417102" cy="230832"/>
            </a:xfrm>
            <a:prstGeom prst="rect">
              <a:avLst/>
            </a:prstGeom>
            <a:noFill/>
          </p:spPr>
          <p:txBody>
            <a:bodyPr wrap="none" rtlCol="0">
              <a:spAutoFit/>
            </a:bodyPr>
            <a:lstStyle/>
            <a:p>
              <a:r>
                <a:rPr lang="en-GB" dirty="0" smtClean="0">
                  <a:solidFill>
                    <a:schemeClr val="accent6"/>
                  </a:solidFill>
                </a:rPr>
                <a:t>STD</a:t>
              </a:r>
            </a:p>
          </p:txBody>
        </p:sp>
        <p:cxnSp>
          <p:nvCxnSpPr>
            <p:cNvPr id="5" name="Straight Arrow Connector 4"/>
            <p:cNvCxnSpPr>
              <a:endCxn id="153" idx="7"/>
            </p:cNvCxnSpPr>
            <p:nvPr/>
          </p:nvCxnSpPr>
          <p:spPr bwMode="auto">
            <a:xfrm>
              <a:off x="4114930" y="2135703"/>
              <a:ext cx="1432120" cy="2219258"/>
            </a:xfrm>
            <a:prstGeom prst="straightConnector1">
              <a:avLst/>
            </a:prstGeom>
            <a:ln>
              <a:prstDash val="dash"/>
              <a:headEnd type="triangle" w="med" len="med"/>
              <a:tailEnd type="none"/>
            </a:ln>
          </p:spPr>
          <p:style>
            <a:lnRef idx="1">
              <a:schemeClr val="accent6"/>
            </a:lnRef>
            <a:fillRef idx="0">
              <a:schemeClr val="accent6"/>
            </a:fillRef>
            <a:effectRef idx="0">
              <a:schemeClr val="accent6"/>
            </a:effectRef>
            <a:fontRef idx="minor">
              <a:schemeClr val="tx1"/>
            </a:fontRef>
          </p:style>
        </p:cxnSp>
      </p:grpSp>
      <p:cxnSp>
        <p:nvCxnSpPr>
          <p:cNvPr id="83" name="Straight Arrow Connector 82"/>
          <p:cNvCxnSpPr>
            <a:stCxn id="3" idx="2"/>
            <a:endCxn id="203" idx="6"/>
          </p:cNvCxnSpPr>
          <p:nvPr/>
        </p:nvCxnSpPr>
        <p:spPr bwMode="auto">
          <a:xfrm flipH="1">
            <a:off x="4067347" y="1926343"/>
            <a:ext cx="492381" cy="3808"/>
          </a:xfrm>
          <a:prstGeom prst="straightConnector1">
            <a:avLst/>
          </a:prstGeom>
          <a:ln>
            <a:solidFill>
              <a:schemeClr val="tx2"/>
            </a:solidFill>
            <a:prstDash val="solid"/>
            <a:headEnd type="triangle" w="med" len="med"/>
            <a:tailEnd type="none"/>
          </a:ln>
        </p:spPr>
        <p:style>
          <a:lnRef idx="1">
            <a:schemeClr val="accent6"/>
          </a:lnRef>
          <a:fillRef idx="0">
            <a:schemeClr val="accent6"/>
          </a:fillRef>
          <a:effectRef idx="0">
            <a:schemeClr val="accent6"/>
          </a:effectRef>
          <a:fontRef idx="minor">
            <a:schemeClr val="tx1"/>
          </a:fontRef>
        </p:style>
      </p:cxnSp>
      <p:cxnSp>
        <p:nvCxnSpPr>
          <p:cNvPr id="86" name="Straight Arrow Connector 85"/>
          <p:cNvCxnSpPr>
            <a:stCxn id="3" idx="1"/>
            <a:endCxn id="200" idx="4"/>
          </p:cNvCxnSpPr>
          <p:nvPr/>
        </p:nvCxnSpPr>
        <p:spPr bwMode="auto">
          <a:xfrm flipH="1" flipV="1">
            <a:off x="3788686" y="1336873"/>
            <a:ext cx="818674" cy="494513"/>
          </a:xfrm>
          <a:prstGeom prst="straightConnector1">
            <a:avLst/>
          </a:prstGeom>
          <a:ln>
            <a:solidFill>
              <a:schemeClr val="tx2"/>
            </a:solidFill>
            <a:prstDash val="solid"/>
            <a:headEnd type="triangle" w="med" len="med"/>
            <a:tailEnd type="none"/>
          </a:ln>
        </p:spPr>
        <p:style>
          <a:lnRef idx="1">
            <a:schemeClr val="accent6"/>
          </a:lnRef>
          <a:fillRef idx="0">
            <a:schemeClr val="accent6"/>
          </a:fillRef>
          <a:effectRef idx="0">
            <a:schemeClr val="accent6"/>
          </a:effectRef>
          <a:fontRef idx="minor">
            <a:schemeClr val="tx1"/>
          </a:fontRef>
        </p:style>
      </p:cxnSp>
      <p:cxnSp>
        <p:nvCxnSpPr>
          <p:cNvPr id="89" name="Straight Arrow Connector 88"/>
          <p:cNvCxnSpPr>
            <a:stCxn id="3" idx="4"/>
            <a:endCxn id="125" idx="4"/>
          </p:cNvCxnSpPr>
          <p:nvPr/>
        </p:nvCxnSpPr>
        <p:spPr bwMode="auto">
          <a:xfrm flipV="1">
            <a:off x="4750257" y="1198292"/>
            <a:ext cx="138203" cy="728051"/>
          </a:xfrm>
          <a:prstGeom prst="straightConnector1">
            <a:avLst/>
          </a:prstGeom>
          <a:ln>
            <a:solidFill>
              <a:schemeClr val="tx2"/>
            </a:solidFill>
            <a:prstDash val="solid"/>
            <a:headEnd type="triangle" w="med" len="med"/>
            <a:tailEnd type="none"/>
          </a:ln>
        </p:spPr>
        <p:style>
          <a:lnRef idx="1">
            <a:schemeClr val="accent6"/>
          </a:lnRef>
          <a:fillRef idx="0">
            <a:schemeClr val="accent6"/>
          </a:fillRef>
          <a:effectRef idx="0">
            <a:schemeClr val="accent6"/>
          </a:effectRef>
          <a:fontRef idx="minor">
            <a:schemeClr val="tx1"/>
          </a:fontRef>
        </p:style>
      </p:cxnSp>
      <p:cxnSp>
        <p:nvCxnSpPr>
          <p:cNvPr id="90" name="Straight Arrow Connector 89"/>
          <p:cNvCxnSpPr>
            <a:stCxn id="3" idx="3"/>
            <a:endCxn id="206" idx="6"/>
          </p:cNvCxnSpPr>
          <p:nvPr/>
        </p:nvCxnSpPr>
        <p:spPr bwMode="auto">
          <a:xfrm flipH="1">
            <a:off x="4283521" y="1926343"/>
            <a:ext cx="371472" cy="1017564"/>
          </a:xfrm>
          <a:prstGeom prst="straightConnector1">
            <a:avLst/>
          </a:prstGeom>
          <a:ln>
            <a:solidFill>
              <a:schemeClr val="tx2"/>
            </a:solidFill>
            <a:prstDash val="solid"/>
            <a:headEnd type="triangle" w="med" len="med"/>
            <a:tailEnd type="none"/>
          </a:ln>
        </p:spPr>
        <p:style>
          <a:lnRef idx="1">
            <a:schemeClr val="accent6"/>
          </a:lnRef>
          <a:fillRef idx="0">
            <a:schemeClr val="accent6"/>
          </a:fillRef>
          <a:effectRef idx="0">
            <a:schemeClr val="accent6"/>
          </a:effectRef>
          <a:fontRef idx="minor">
            <a:schemeClr val="tx1"/>
          </a:fontRef>
        </p:style>
      </p:cxnSp>
      <p:cxnSp>
        <p:nvCxnSpPr>
          <p:cNvPr id="91" name="Straight Arrow Connector 90"/>
          <p:cNvCxnSpPr>
            <a:stCxn id="3" idx="4"/>
            <a:endCxn id="209" idx="0"/>
          </p:cNvCxnSpPr>
          <p:nvPr/>
        </p:nvCxnSpPr>
        <p:spPr bwMode="auto">
          <a:xfrm>
            <a:off x="4750257" y="1926343"/>
            <a:ext cx="145071" cy="339715"/>
          </a:xfrm>
          <a:prstGeom prst="straightConnector1">
            <a:avLst/>
          </a:prstGeom>
          <a:ln>
            <a:solidFill>
              <a:schemeClr val="tx2"/>
            </a:solidFill>
            <a:prstDash val="solid"/>
            <a:headEnd type="triangle" w="med" len="med"/>
            <a:tailEnd type="none"/>
          </a:ln>
        </p:spPr>
        <p:style>
          <a:lnRef idx="1">
            <a:schemeClr val="accent6"/>
          </a:lnRef>
          <a:fillRef idx="0">
            <a:schemeClr val="accent6"/>
          </a:fillRef>
          <a:effectRef idx="0">
            <a:schemeClr val="accent6"/>
          </a:effectRef>
          <a:fontRef idx="minor">
            <a:schemeClr val="tx1"/>
          </a:fontRef>
        </p:style>
      </p:cxnSp>
      <p:grpSp>
        <p:nvGrpSpPr>
          <p:cNvPr id="4" name="Group 3"/>
          <p:cNvGrpSpPr/>
          <p:nvPr/>
        </p:nvGrpSpPr>
        <p:grpSpPr>
          <a:xfrm>
            <a:off x="4750257" y="1870545"/>
            <a:ext cx="3694324" cy="768064"/>
            <a:chOff x="4750257" y="1870545"/>
            <a:chExt cx="3694324" cy="768064"/>
          </a:xfrm>
        </p:grpSpPr>
        <p:grpSp>
          <p:nvGrpSpPr>
            <p:cNvPr id="145" name="Group 144"/>
            <p:cNvGrpSpPr/>
            <p:nvPr/>
          </p:nvGrpSpPr>
          <p:grpSpPr>
            <a:xfrm>
              <a:off x="5507059" y="1870545"/>
              <a:ext cx="316437" cy="321552"/>
              <a:chOff x="5050514" y="1972964"/>
              <a:chExt cx="316437" cy="321552"/>
            </a:xfrm>
          </p:grpSpPr>
          <p:sp>
            <p:nvSpPr>
              <p:cNvPr id="146"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47"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grpSp>
          <p:nvGrpSpPr>
            <p:cNvPr id="148" name="Group 147"/>
            <p:cNvGrpSpPr/>
            <p:nvPr/>
          </p:nvGrpSpPr>
          <p:grpSpPr>
            <a:xfrm>
              <a:off x="6601753" y="2031321"/>
              <a:ext cx="316437" cy="321552"/>
              <a:chOff x="5050514" y="1972964"/>
              <a:chExt cx="316437" cy="321552"/>
            </a:xfrm>
          </p:grpSpPr>
          <p:sp>
            <p:nvSpPr>
              <p:cNvPr id="149"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50"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grpSp>
          <p:nvGrpSpPr>
            <p:cNvPr id="160" name="Group 159"/>
            <p:cNvGrpSpPr/>
            <p:nvPr/>
          </p:nvGrpSpPr>
          <p:grpSpPr>
            <a:xfrm>
              <a:off x="8092457" y="2018356"/>
              <a:ext cx="316437" cy="321552"/>
              <a:chOff x="5050514" y="1972964"/>
              <a:chExt cx="316437" cy="321552"/>
            </a:xfrm>
          </p:grpSpPr>
          <p:sp>
            <p:nvSpPr>
              <p:cNvPr id="161"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62"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sp>
          <p:nvSpPr>
            <p:cNvPr id="165" name="TextBox 164"/>
            <p:cNvSpPr txBox="1"/>
            <p:nvPr/>
          </p:nvSpPr>
          <p:spPr>
            <a:xfrm>
              <a:off x="8013053" y="2376892"/>
              <a:ext cx="431528" cy="230832"/>
            </a:xfrm>
            <a:prstGeom prst="rect">
              <a:avLst/>
            </a:prstGeom>
            <a:noFill/>
          </p:spPr>
          <p:txBody>
            <a:bodyPr wrap="none" rtlCol="0">
              <a:spAutoFit/>
            </a:bodyPr>
            <a:lstStyle/>
            <a:p>
              <a:r>
                <a:rPr lang="en-GB" dirty="0" smtClean="0">
                  <a:solidFill>
                    <a:schemeClr val="accent6"/>
                  </a:solidFill>
                </a:rPr>
                <a:t>KHA</a:t>
              </a:r>
            </a:p>
          </p:txBody>
        </p:sp>
        <p:sp>
          <p:nvSpPr>
            <p:cNvPr id="169" name="TextBox 168"/>
            <p:cNvSpPr txBox="1"/>
            <p:nvPr/>
          </p:nvSpPr>
          <p:spPr>
            <a:xfrm>
              <a:off x="6519050" y="2407777"/>
              <a:ext cx="439544" cy="230832"/>
            </a:xfrm>
            <a:prstGeom prst="rect">
              <a:avLst/>
            </a:prstGeom>
            <a:noFill/>
          </p:spPr>
          <p:txBody>
            <a:bodyPr wrap="none" rtlCol="0">
              <a:spAutoFit/>
            </a:bodyPr>
            <a:lstStyle/>
            <a:p>
              <a:r>
                <a:rPr lang="en-GB" dirty="0" smtClean="0">
                  <a:solidFill>
                    <a:schemeClr val="accent6"/>
                  </a:solidFill>
                </a:rPr>
                <a:t>NOV</a:t>
              </a:r>
            </a:p>
          </p:txBody>
        </p:sp>
        <p:sp>
          <p:nvSpPr>
            <p:cNvPr id="170" name="TextBox 169"/>
            <p:cNvSpPr txBox="1"/>
            <p:nvPr/>
          </p:nvSpPr>
          <p:spPr>
            <a:xfrm>
              <a:off x="5413021" y="2223504"/>
              <a:ext cx="449162" cy="230832"/>
            </a:xfrm>
            <a:prstGeom prst="rect">
              <a:avLst/>
            </a:prstGeom>
            <a:noFill/>
          </p:spPr>
          <p:txBody>
            <a:bodyPr wrap="none" rtlCol="0">
              <a:spAutoFit/>
            </a:bodyPr>
            <a:lstStyle/>
            <a:p>
              <a:r>
                <a:rPr lang="en-GB" dirty="0" smtClean="0">
                  <a:solidFill>
                    <a:schemeClr val="accent6"/>
                  </a:solidFill>
                </a:rPr>
                <a:t>MOS</a:t>
              </a:r>
            </a:p>
          </p:txBody>
        </p:sp>
        <p:cxnSp>
          <p:nvCxnSpPr>
            <p:cNvPr id="76" name="Straight Arrow Connector 75"/>
            <p:cNvCxnSpPr>
              <a:stCxn id="147" idx="6"/>
              <a:endCxn id="162" idx="0"/>
            </p:cNvCxnSpPr>
            <p:nvPr/>
          </p:nvCxnSpPr>
          <p:spPr bwMode="auto">
            <a:xfrm>
              <a:off x="5728538" y="1894250"/>
              <a:ext cx="2402882" cy="116390"/>
            </a:xfrm>
            <a:prstGeom prst="straightConnector1">
              <a:avLst/>
            </a:prstGeom>
            <a:ln>
              <a:prstDash val="dash"/>
              <a:headEnd type="triangle" w="med" len="med"/>
              <a:tailEnd type="none"/>
            </a:ln>
          </p:spPr>
          <p:style>
            <a:lnRef idx="1">
              <a:schemeClr val="accent6"/>
            </a:lnRef>
            <a:fillRef idx="0">
              <a:schemeClr val="accent6"/>
            </a:fillRef>
            <a:effectRef idx="0">
              <a:schemeClr val="accent6"/>
            </a:effectRef>
            <a:fontRef idx="minor">
              <a:schemeClr val="tx1"/>
            </a:fontRef>
          </p:style>
        </p:cxnSp>
        <p:cxnSp>
          <p:nvCxnSpPr>
            <p:cNvPr id="79" name="Straight Arrow Connector 78"/>
            <p:cNvCxnSpPr>
              <a:stCxn id="147" idx="4"/>
              <a:endCxn id="150" idx="1"/>
            </p:cNvCxnSpPr>
            <p:nvPr/>
          </p:nvCxnSpPr>
          <p:spPr bwMode="auto">
            <a:xfrm>
              <a:off x="5784534" y="2070782"/>
              <a:ext cx="846380" cy="34582"/>
            </a:xfrm>
            <a:prstGeom prst="straightConnector1">
              <a:avLst/>
            </a:prstGeom>
            <a:ln>
              <a:prstDash val="dash"/>
              <a:headEnd type="triangle" w="med" len="med"/>
              <a:tailEnd type="none"/>
            </a:ln>
          </p:spPr>
          <p:style>
            <a:lnRef idx="1">
              <a:schemeClr val="accent6"/>
            </a:lnRef>
            <a:fillRef idx="0">
              <a:schemeClr val="accent6"/>
            </a:fillRef>
            <a:effectRef idx="0">
              <a:schemeClr val="accent6"/>
            </a:effectRef>
            <a:fontRef idx="minor">
              <a:schemeClr val="tx1"/>
            </a:fontRef>
          </p:style>
        </p:cxnSp>
        <p:cxnSp>
          <p:nvCxnSpPr>
            <p:cNvPr id="101" name="Straight Arrow Connector 100"/>
            <p:cNvCxnSpPr>
              <a:stCxn id="3" idx="4"/>
              <a:endCxn id="147" idx="1"/>
            </p:cNvCxnSpPr>
            <p:nvPr/>
          </p:nvCxnSpPr>
          <p:spPr bwMode="auto">
            <a:xfrm>
              <a:off x="4750257" y="1926343"/>
              <a:ext cx="785963" cy="18245"/>
            </a:xfrm>
            <a:prstGeom prst="straightConnector1">
              <a:avLst/>
            </a:prstGeom>
            <a:ln>
              <a:solidFill>
                <a:schemeClr val="accent6"/>
              </a:solidFill>
              <a:prstDash val="solid"/>
              <a:headEnd type="triangle" w="med" len="med"/>
              <a:tailEnd type="none"/>
            </a:ln>
          </p:spPr>
          <p:style>
            <a:lnRef idx="1">
              <a:schemeClr val="accent6"/>
            </a:lnRef>
            <a:fillRef idx="0">
              <a:schemeClr val="accent6"/>
            </a:fillRef>
            <a:effectRef idx="0">
              <a:schemeClr val="accent6"/>
            </a:effectRef>
            <a:fontRef idx="minor">
              <a:schemeClr val="tx1"/>
            </a:fontRef>
          </p:style>
        </p:cxnSp>
      </p:grpSp>
      <p:grpSp>
        <p:nvGrpSpPr>
          <p:cNvPr id="6" name="Group 5"/>
          <p:cNvGrpSpPr/>
          <p:nvPr/>
        </p:nvGrpSpPr>
        <p:grpSpPr>
          <a:xfrm>
            <a:off x="4750257" y="1926343"/>
            <a:ext cx="1319783" cy="1472993"/>
            <a:chOff x="4750257" y="1926343"/>
            <a:chExt cx="1319783" cy="1472993"/>
          </a:xfrm>
        </p:grpSpPr>
        <p:grpSp>
          <p:nvGrpSpPr>
            <p:cNvPr id="154" name="Group 153"/>
            <p:cNvGrpSpPr/>
            <p:nvPr/>
          </p:nvGrpSpPr>
          <p:grpSpPr>
            <a:xfrm>
              <a:off x="5697547" y="2823941"/>
              <a:ext cx="316437" cy="321552"/>
              <a:chOff x="5050514" y="1972964"/>
              <a:chExt cx="316437" cy="321552"/>
            </a:xfrm>
          </p:grpSpPr>
          <p:sp>
            <p:nvSpPr>
              <p:cNvPr id="155"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56"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sp>
          <p:nvSpPr>
            <p:cNvPr id="167" name="TextBox 166"/>
            <p:cNvSpPr txBox="1"/>
            <p:nvPr/>
          </p:nvSpPr>
          <p:spPr>
            <a:xfrm>
              <a:off x="5624084" y="3168504"/>
              <a:ext cx="445956" cy="230832"/>
            </a:xfrm>
            <a:prstGeom prst="rect">
              <a:avLst/>
            </a:prstGeom>
            <a:noFill/>
          </p:spPr>
          <p:txBody>
            <a:bodyPr wrap="none" rtlCol="0">
              <a:spAutoFit/>
            </a:bodyPr>
            <a:lstStyle/>
            <a:p>
              <a:r>
                <a:rPr lang="en-GB" dirty="0" smtClean="0">
                  <a:solidFill>
                    <a:schemeClr val="accent6"/>
                  </a:solidFill>
                </a:rPr>
                <a:t>MUS</a:t>
              </a:r>
            </a:p>
          </p:txBody>
        </p:sp>
        <p:cxnSp>
          <p:nvCxnSpPr>
            <p:cNvPr id="104" name="Straight Arrow Connector 103"/>
            <p:cNvCxnSpPr>
              <a:stCxn id="3" idx="4"/>
              <a:endCxn id="156" idx="0"/>
            </p:cNvCxnSpPr>
            <p:nvPr/>
          </p:nvCxnSpPr>
          <p:spPr bwMode="auto">
            <a:xfrm>
              <a:off x="4750257" y="1926343"/>
              <a:ext cx="986253" cy="889882"/>
            </a:xfrm>
            <a:prstGeom prst="straightConnector1">
              <a:avLst/>
            </a:prstGeom>
            <a:ln>
              <a:solidFill>
                <a:schemeClr val="accent6"/>
              </a:solidFill>
              <a:prstDash val="solid"/>
              <a:headEnd type="triangle" w="med" len="med"/>
              <a:tailEnd type="none"/>
            </a:ln>
          </p:spPr>
          <p:style>
            <a:lnRef idx="1">
              <a:schemeClr val="accent6"/>
            </a:lnRef>
            <a:fillRef idx="0">
              <a:schemeClr val="accent6"/>
            </a:fillRef>
            <a:effectRef idx="0">
              <a:schemeClr val="accent6"/>
            </a:effectRef>
            <a:fontRef idx="minor">
              <a:schemeClr val="tx1"/>
            </a:fontRef>
          </p:style>
        </p:cxnSp>
      </p:grpSp>
      <p:grpSp>
        <p:nvGrpSpPr>
          <p:cNvPr id="10" name="Group 9"/>
          <p:cNvGrpSpPr/>
          <p:nvPr/>
        </p:nvGrpSpPr>
        <p:grpSpPr>
          <a:xfrm>
            <a:off x="329417" y="1294005"/>
            <a:ext cx="4230311" cy="2574111"/>
            <a:chOff x="329417" y="1294005"/>
            <a:chExt cx="4230311" cy="2574111"/>
          </a:xfrm>
        </p:grpSpPr>
        <p:cxnSp>
          <p:nvCxnSpPr>
            <p:cNvPr id="109" name="Straight Arrow Connector 108"/>
            <p:cNvCxnSpPr>
              <a:stCxn id="3" idx="2"/>
              <a:endCxn id="108" idx="3"/>
            </p:cNvCxnSpPr>
            <p:nvPr/>
          </p:nvCxnSpPr>
          <p:spPr bwMode="auto">
            <a:xfrm flipH="1">
              <a:off x="3854968" y="1926343"/>
              <a:ext cx="704760" cy="858693"/>
            </a:xfrm>
            <a:prstGeom prst="straightConnector1">
              <a:avLst/>
            </a:prstGeom>
            <a:ln>
              <a:solidFill>
                <a:schemeClr val="accent6"/>
              </a:solidFill>
              <a:prstDash val="solid"/>
              <a:headEnd type="triangle" w="med" len="med"/>
              <a:tailEnd type="none"/>
            </a:ln>
          </p:spPr>
          <p:style>
            <a:lnRef idx="1">
              <a:schemeClr val="accent6"/>
            </a:lnRef>
            <a:fillRef idx="0">
              <a:schemeClr val="accent6"/>
            </a:fillRef>
            <a:effectRef idx="0">
              <a:schemeClr val="accent6"/>
            </a:effectRef>
            <a:fontRef idx="minor">
              <a:schemeClr val="tx1"/>
            </a:fontRef>
          </p:style>
        </p:cxnSp>
        <p:grpSp>
          <p:nvGrpSpPr>
            <p:cNvPr id="8" name="Group 7"/>
            <p:cNvGrpSpPr/>
            <p:nvPr/>
          </p:nvGrpSpPr>
          <p:grpSpPr>
            <a:xfrm>
              <a:off x="329417" y="1294005"/>
              <a:ext cx="3525551" cy="2574111"/>
              <a:chOff x="329417" y="1294005"/>
              <a:chExt cx="3525551" cy="2574111"/>
            </a:xfrm>
          </p:grpSpPr>
          <p:grpSp>
            <p:nvGrpSpPr>
              <p:cNvPr id="129" name="Group 128"/>
              <p:cNvGrpSpPr/>
              <p:nvPr/>
            </p:nvGrpSpPr>
            <p:grpSpPr>
              <a:xfrm>
                <a:off x="1839490" y="1294005"/>
                <a:ext cx="316437" cy="321552"/>
                <a:chOff x="5050514" y="1972964"/>
                <a:chExt cx="316437" cy="321552"/>
              </a:xfrm>
            </p:grpSpPr>
            <p:sp>
              <p:nvSpPr>
                <p:cNvPr id="127"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28"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grpSp>
            <p:nvGrpSpPr>
              <p:cNvPr id="133" name="Group 132"/>
              <p:cNvGrpSpPr/>
              <p:nvPr/>
            </p:nvGrpSpPr>
            <p:grpSpPr>
              <a:xfrm>
                <a:off x="2793601" y="2992023"/>
                <a:ext cx="316437" cy="321552"/>
                <a:chOff x="5050514" y="1972964"/>
                <a:chExt cx="316437" cy="321552"/>
              </a:xfrm>
            </p:grpSpPr>
            <p:sp>
              <p:nvSpPr>
                <p:cNvPr id="134"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35"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grpSp>
            <p:nvGrpSpPr>
              <p:cNvPr id="136" name="Group 135"/>
              <p:cNvGrpSpPr/>
              <p:nvPr/>
            </p:nvGrpSpPr>
            <p:grpSpPr>
              <a:xfrm>
                <a:off x="1742054" y="2608563"/>
                <a:ext cx="316437" cy="321552"/>
                <a:chOff x="5050514" y="1972964"/>
                <a:chExt cx="316437" cy="321552"/>
              </a:xfrm>
            </p:grpSpPr>
            <p:sp>
              <p:nvSpPr>
                <p:cNvPr id="137"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38"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grpSp>
            <p:nvGrpSpPr>
              <p:cNvPr id="139" name="Group 138"/>
              <p:cNvGrpSpPr/>
              <p:nvPr/>
            </p:nvGrpSpPr>
            <p:grpSpPr>
              <a:xfrm>
                <a:off x="2832563" y="2347741"/>
                <a:ext cx="316437" cy="321552"/>
                <a:chOff x="5050514" y="1972964"/>
                <a:chExt cx="316437" cy="321552"/>
              </a:xfrm>
            </p:grpSpPr>
            <p:sp>
              <p:nvSpPr>
                <p:cNvPr id="140"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41"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grpSp>
            <p:nvGrpSpPr>
              <p:cNvPr id="157" name="Group 156"/>
              <p:cNvGrpSpPr/>
              <p:nvPr/>
            </p:nvGrpSpPr>
            <p:grpSpPr>
              <a:xfrm>
                <a:off x="412196" y="3320225"/>
                <a:ext cx="316437" cy="321552"/>
                <a:chOff x="5050514" y="1972964"/>
                <a:chExt cx="316437" cy="321552"/>
              </a:xfrm>
            </p:grpSpPr>
            <p:sp>
              <p:nvSpPr>
                <p:cNvPr id="158"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59"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sp>
            <p:nvSpPr>
              <p:cNvPr id="166" name="TextBox 165"/>
              <p:cNvSpPr txBox="1"/>
              <p:nvPr/>
            </p:nvSpPr>
            <p:spPr>
              <a:xfrm>
                <a:off x="329417" y="3637284"/>
                <a:ext cx="423514" cy="230832"/>
              </a:xfrm>
              <a:prstGeom prst="rect">
                <a:avLst/>
              </a:prstGeom>
              <a:noFill/>
            </p:spPr>
            <p:txBody>
              <a:bodyPr wrap="none" rtlCol="0">
                <a:spAutoFit/>
              </a:bodyPr>
              <a:lstStyle/>
              <a:p>
                <a:r>
                  <a:rPr lang="en-GB" dirty="0" smtClean="0">
                    <a:solidFill>
                      <a:schemeClr val="accent6"/>
                    </a:solidFill>
                  </a:rPr>
                  <a:t>FOR</a:t>
                </a:r>
              </a:p>
            </p:txBody>
          </p:sp>
          <p:sp>
            <p:nvSpPr>
              <p:cNvPr id="177" name="TextBox 176"/>
              <p:cNvSpPr txBox="1"/>
              <p:nvPr/>
            </p:nvSpPr>
            <p:spPr>
              <a:xfrm>
                <a:off x="2710822" y="3337480"/>
                <a:ext cx="421910" cy="230832"/>
              </a:xfrm>
              <a:prstGeom prst="rect">
                <a:avLst/>
              </a:prstGeom>
              <a:noFill/>
            </p:spPr>
            <p:txBody>
              <a:bodyPr wrap="none" rtlCol="0">
                <a:spAutoFit/>
              </a:bodyPr>
              <a:lstStyle/>
              <a:p>
                <a:r>
                  <a:rPr lang="en-GB" dirty="0" smtClean="0">
                    <a:solidFill>
                      <a:schemeClr val="accent6"/>
                    </a:solidFill>
                  </a:rPr>
                  <a:t>MIA</a:t>
                </a:r>
              </a:p>
            </p:txBody>
          </p:sp>
          <p:sp>
            <p:nvSpPr>
              <p:cNvPr id="178" name="TextBox 177"/>
              <p:cNvSpPr txBox="1"/>
              <p:nvPr/>
            </p:nvSpPr>
            <p:spPr>
              <a:xfrm>
                <a:off x="2743946" y="2665221"/>
                <a:ext cx="447558" cy="230832"/>
              </a:xfrm>
              <a:prstGeom prst="rect">
                <a:avLst/>
              </a:prstGeom>
              <a:noFill/>
            </p:spPr>
            <p:txBody>
              <a:bodyPr wrap="none" rtlCol="0">
                <a:spAutoFit/>
              </a:bodyPr>
              <a:lstStyle/>
              <a:p>
                <a:r>
                  <a:rPr lang="en-GB" dirty="0" smtClean="0">
                    <a:solidFill>
                      <a:schemeClr val="accent6"/>
                    </a:solidFill>
                  </a:rPr>
                  <a:t>WAL</a:t>
                </a:r>
              </a:p>
            </p:txBody>
          </p:sp>
          <p:sp>
            <p:nvSpPr>
              <p:cNvPr id="180" name="TextBox 179"/>
              <p:cNvSpPr txBox="1"/>
              <p:nvPr/>
            </p:nvSpPr>
            <p:spPr>
              <a:xfrm>
                <a:off x="1638963" y="2934329"/>
                <a:ext cx="463588" cy="230832"/>
              </a:xfrm>
              <a:prstGeom prst="rect">
                <a:avLst/>
              </a:prstGeom>
              <a:noFill/>
            </p:spPr>
            <p:txBody>
              <a:bodyPr wrap="none" rtlCol="0">
                <a:spAutoFit/>
              </a:bodyPr>
              <a:lstStyle/>
              <a:p>
                <a:r>
                  <a:rPr lang="en-GB" dirty="0" smtClean="0">
                    <a:solidFill>
                      <a:schemeClr val="accent6"/>
                    </a:solidFill>
                  </a:rPr>
                  <a:t>MON</a:t>
                </a:r>
              </a:p>
            </p:txBody>
          </p:sp>
          <p:sp>
            <p:nvSpPr>
              <p:cNvPr id="181" name="TextBox 180"/>
              <p:cNvSpPr txBox="1"/>
              <p:nvPr/>
            </p:nvSpPr>
            <p:spPr>
              <a:xfrm>
                <a:off x="1779322" y="1612159"/>
                <a:ext cx="393056" cy="230832"/>
              </a:xfrm>
              <a:prstGeom prst="rect">
                <a:avLst/>
              </a:prstGeom>
              <a:noFill/>
            </p:spPr>
            <p:txBody>
              <a:bodyPr wrap="none" rtlCol="0">
                <a:spAutoFit/>
              </a:bodyPr>
              <a:lstStyle/>
              <a:p>
                <a:r>
                  <a:rPr lang="en-GB" dirty="0" smtClean="0">
                    <a:solidFill>
                      <a:schemeClr val="accent6"/>
                    </a:solidFill>
                  </a:rPr>
                  <a:t>GIL</a:t>
                </a:r>
              </a:p>
            </p:txBody>
          </p:sp>
          <p:sp>
            <p:nvSpPr>
              <p:cNvPr id="108" name="TextBox 107"/>
              <p:cNvSpPr txBox="1"/>
              <p:nvPr/>
            </p:nvSpPr>
            <p:spPr>
              <a:xfrm>
                <a:off x="3346740" y="2669620"/>
                <a:ext cx="508228" cy="230832"/>
              </a:xfrm>
              <a:prstGeom prst="rect">
                <a:avLst/>
              </a:prstGeom>
              <a:solidFill>
                <a:srgbClr val="FFFF00"/>
              </a:solidFill>
            </p:spPr>
            <p:txBody>
              <a:bodyPr wrap="square" rtlCol="0">
                <a:spAutoFit/>
              </a:bodyPr>
              <a:lstStyle/>
              <a:p>
                <a:r>
                  <a:rPr lang="en-GB" dirty="0" smtClean="0">
                    <a:solidFill>
                      <a:schemeClr val="accent6"/>
                    </a:solidFill>
                  </a:rPr>
                  <a:t>NSOF</a:t>
                </a:r>
              </a:p>
            </p:txBody>
          </p:sp>
          <p:cxnSp>
            <p:nvCxnSpPr>
              <p:cNvPr id="112" name="Straight Arrow Connector 111"/>
              <p:cNvCxnSpPr>
                <a:stCxn id="108" idx="1"/>
                <a:endCxn id="159" idx="5"/>
              </p:cNvCxnSpPr>
              <p:nvPr/>
            </p:nvCxnSpPr>
            <p:spPr bwMode="auto">
              <a:xfrm flipH="1">
                <a:off x="699473" y="2785036"/>
                <a:ext cx="2647267" cy="653667"/>
              </a:xfrm>
              <a:prstGeom prst="straightConnector1">
                <a:avLst/>
              </a:prstGeom>
              <a:ln>
                <a:prstDash val="dash"/>
                <a:headEnd type="triangle" w="med" len="med"/>
                <a:tailEnd type="none"/>
              </a:ln>
            </p:spPr>
            <p:style>
              <a:lnRef idx="1">
                <a:schemeClr val="accent6"/>
              </a:lnRef>
              <a:fillRef idx="0">
                <a:schemeClr val="accent6"/>
              </a:fillRef>
              <a:effectRef idx="0">
                <a:schemeClr val="accent6"/>
              </a:effectRef>
              <a:fontRef idx="minor">
                <a:schemeClr val="tx1"/>
              </a:fontRef>
            </p:style>
          </p:cxnSp>
          <p:cxnSp>
            <p:nvCxnSpPr>
              <p:cNvPr id="126" name="Straight Arrow Connector 125"/>
              <p:cNvCxnSpPr>
                <a:stCxn id="108" idx="0"/>
                <a:endCxn id="128" idx="4"/>
              </p:cNvCxnSpPr>
              <p:nvPr/>
            </p:nvCxnSpPr>
            <p:spPr bwMode="auto">
              <a:xfrm flipH="1" flipV="1">
                <a:off x="2116965" y="1494242"/>
                <a:ext cx="1483889" cy="1175378"/>
              </a:xfrm>
              <a:prstGeom prst="straightConnector1">
                <a:avLst/>
              </a:prstGeom>
              <a:ln>
                <a:prstDash val="dash"/>
                <a:headEnd type="triangle" w="med" len="med"/>
                <a:tailEnd type="none"/>
              </a:ln>
            </p:spPr>
            <p:style>
              <a:lnRef idx="1">
                <a:schemeClr val="accent6"/>
              </a:lnRef>
              <a:fillRef idx="0">
                <a:schemeClr val="accent6"/>
              </a:fillRef>
              <a:effectRef idx="0">
                <a:schemeClr val="accent6"/>
              </a:effectRef>
              <a:fontRef idx="minor">
                <a:schemeClr val="tx1"/>
              </a:fontRef>
            </p:style>
          </p:cxnSp>
          <p:cxnSp>
            <p:nvCxnSpPr>
              <p:cNvPr id="163" name="Straight Arrow Connector 162"/>
              <p:cNvCxnSpPr>
                <a:stCxn id="108" idx="1"/>
                <a:endCxn id="141" idx="4"/>
              </p:cNvCxnSpPr>
              <p:nvPr/>
            </p:nvCxnSpPr>
            <p:spPr bwMode="auto">
              <a:xfrm flipH="1" flipV="1">
                <a:off x="3110038" y="2547978"/>
                <a:ext cx="236702" cy="237058"/>
              </a:xfrm>
              <a:prstGeom prst="straightConnector1">
                <a:avLst/>
              </a:prstGeom>
              <a:ln>
                <a:prstDash val="dash"/>
                <a:headEnd type="triangle" w="med" len="med"/>
                <a:tailEnd type="none"/>
              </a:ln>
            </p:spPr>
            <p:style>
              <a:lnRef idx="1">
                <a:schemeClr val="accent6"/>
              </a:lnRef>
              <a:fillRef idx="0">
                <a:schemeClr val="accent6"/>
              </a:fillRef>
              <a:effectRef idx="0">
                <a:schemeClr val="accent6"/>
              </a:effectRef>
              <a:fontRef idx="minor">
                <a:schemeClr val="tx1"/>
              </a:fontRef>
            </p:style>
          </p:cxnSp>
          <p:cxnSp>
            <p:nvCxnSpPr>
              <p:cNvPr id="164" name="Straight Arrow Connector 163"/>
              <p:cNvCxnSpPr>
                <a:stCxn id="108" idx="1"/>
                <a:endCxn id="138" idx="5"/>
              </p:cNvCxnSpPr>
              <p:nvPr/>
            </p:nvCxnSpPr>
            <p:spPr bwMode="auto">
              <a:xfrm flipH="1" flipV="1">
                <a:off x="2029331" y="2727041"/>
                <a:ext cx="1317409" cy="57995"/>
              </a:xfrm>
              <a:prstGeom prst="straightConnector1">
                <a:avLst/>
              </a:prstGeom>
              <a:ln>
                <a:prstDash val="dash"/>
                <a:headEnd type="triangle" w="med" len="med"/>
                <a:tailEnd type="none"/>
              </a:ln>
            </p:spPr>
            <p:style>
              <a:lnRef idx="1">
                <a:schemeClr val="accent6"/>
              </a:lnRef>
              <a:fillRef idx="0">
                <a:schemeClr val="accent6"/>
              </a:fillRef>
              <a:effectRef idx="0">
                <a:schemeClr val="accent6"/>
              </a:effectRef>
              <a:fontRef idx="minor">
                <a:schemeClr val="tx1"/>
              </a:fontRef>
            </p:style>
          </p:cxnSp>
          <p:cxnSp>
            <p:nvCxnSpPr>
              <p:cNvPr id="182" name="Straight Arrow Connector 181"/>
              <p:cNvCxnSpPr>
                <a:stCxn id="108" idx="1"/>
                <a:endCxn id="135" idx="5"/>
              </p:cNvCxnSpPr>
              <p:nvPr/>
            </p:nvCxnSpPr>
            <p:spPr bwMode="auto">
              <a:xfrm flipH="1">
                <a:off x="3080878" y="2785036"/>
                <a:ext cx="265862" cy="325465"/>
              </a:xfrm>
              <a:prstGeom prst="straightConnector1">
                <a:avLst/>
              </a:prstGeom>
              <a:ln>
                <a:prstDash val="dash"/>
                <a:headEnd type="triangle" w="med" len="med"/>
                <a:tailEnd type="none"/>
              </a:ln>
            </p:spPr>
            <p:style>
              <a:lnRef idx="1">
                <a:schemeClr val="accent6"/>
              </a:lnRef>
              <a:fillRef idx="0">
                <a:schemeClr val="accent6"/>
              </a:fillRef>
              <a:effectRef idx="0">
                <a:schemeClr val="accent6"/>
              </a:effectRef>
              <a:fontRef idx="minor">
                <a:schemeClr val="tx1"/>
              </a:fontRef>
            </p:style>
          </p:cxnSp>
        </p:grpSp>
      </p:grpSp>
      <p:grpSp>
        <p:nvGrpSpPr>
          <p:cNvPr id="11" name="Group 10"/>
          <p:cNvGrpSpPr/>
          <p:nvPr/>
        </p:nvGrpSpPr>
        <p:grpSpPr>
          <a:xfrm>
            <a:off x="2121529" y="1488006"/>
            <a:ext cx="2485831" cy="931107"/>
            <a:chOff x="2121529" y="1488006"/>
            <a:chExt cx="2485831" cy="931107"/>
          </a:xfrm>
        </p:grpSpPr>
        <p:cxnSp>
          <p:nvCxnSpPr>
            <p:cNvPr id="93" name="Straight Arrow Connector 92"/>
            <p:cNvCxnSpPr>
              <a:stCxn id="3" idx="1"/>
              <a:endCxn id="92" idx="3"/>
            </p:cNvCxnSpPr>
            <p:nvPr/>
          </p:nvCxnSpPr>
          <p:spPr bwMode="auto">
            <a:xfrm flipH="1" flipV="1">
              <a:off x="3249634" y="1603422"/>
              <a:ext cx="1357726" cy="227964"/>
            </a:xfrm>
            <a:prstGeom prst="straightConnector1">
              <a:avLst/>
            </a:prstGeom>
            <a:ln>
              <a:solidFill>
                <a:schemeClr val="accent6"/>
              </a:solidFill>
              <a:prstDash val="solid"/>
              <a:headEnd type="triangle" w="med" len="med"/>
              <a:tailEnd type="none"/>
            </a:ln>
          </p:spPr>
          <p:style>
            <a:lnRef idx="1">
              <a:schemeClr val="accent6"/>
            </a:lnRef>
            <a:fillRef idx="0">
              <a:schemeClr val="accent6"/>
            </a:fillRef>
            <a:effectRef idx="0">
              <a:schemeClr val="accent6"/>
            </a:effectRef>
            <a:fontRef idx="minor">
              <a:schemeClr val="tx1"/>
            </a:fontRef>
          </p:style>
        </p:cxnSp>
        <p:grpSp>
          <p:nvGrpSpPr>
            <p:cNvPr id="9" name="Group 8"/>
            <p:cNvGrpSpPr/>
            <p:nvPr/>
          </p:nvGrpSpPr>
          <p:grpSpPr>
            <a:xfrm>
              <a:off x="2121529" y="1488006"/>
              <a:ext cx="1461146" cy="931107"/>
              <a:chOff x="2121529" y="1488006"/>
              <a:chExt cx="1461146" cy="931107"/>
            </a:xfrm>
          </p:grpSpPr>
          <p:grpSp>
            <p:nvGrpSpPr>
              <p:cNvPr id="130" name="Group 129"/>
              <p:cNvGrpSpPr/>
              <p:nvPr/>
            </p:nvGrpSpPr>
            <p:grpSpPr>
              <a:xfrm>
                <a:off x="2217059" y="1818890"/>
                <a:ext cx="316437" cy="321552"/>
                <a:chOff x="5050514" y="1972964"/>
                <a:chExt cx="316437" cy="321552"/>
              </a:xfrm>
            </p:grpSpPr>
            <p:sp>
              <p:nvSpPr>
                <p:cNvPr id="131"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32"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grpSp>
            <p:nvGrpSpPr>
              <p:cNvPr id="142" name="Group 141"/>
              <p:cNvGrpSpPr/>
              <p:nvPr/>
            </p:nvGrpSpPr>
            <p:grpSpPr>
              <a:xfrm>
                <a:off x="3239558" y="1884702"/>
                <a:ext cx="316437" cy="321552"/>
                <a:chOff x="5050514" y="1972964"/>
                <a:chExt cx="316437" cy="321552"/>
              </a:xfrm>
            </p:grpSpPr>
            <p:sp>
              <p:nvSpPr>
                <p:cNvPr id="143"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44"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sp>
            <p:nvSpPr>
              <p:cNvPr id="176" name="TextBox 175"/>
              <p:cNvSpPr txBox="1"/>
              <p:nvPr/>
            </p:nvSpPr>
            <p:spPr>
              <a:xfrm>
                <a:off x="3144735" y="2188281"/>
                <a:ext cx="437940" cy="230832"/>
              </a:xfrm>
              <a:prstGeom prst="rect">
                <a:avLst/>
              </a:prstGeom>
              <a:noFill/>
            </p:spPr>
            <p:txBody>
              <a:bodyPr wrap="none" rtlCol="0">
                <a:spAutoFit/>
              </a:bodyPr>
              <a:lstStyle/>
              <a:p>
                <a:r>
                  <a:rPr lang="en-GB" dirty="0" smtClean="0">
                    <a:solidFill>
                      <a:schemeClr val="accent6"/>
                    </a:solidFill>
                  </a:rPr>
                  <a:t>GAN</a:t>
                </a:r>
              </a:p>
            </p:txBody>
          </p:sp>
          <p:sp>
            <p:nvSpPr>
              <p:cNvPr id="179" name="TextBox 178"/>
              <p:cNvSpPr txBox="1"/>
              <p:nvPr/>
            </p:nvSpPr>
            <p:spPr>
              <a:xfrm>
                <a:off x="2121529" y="2160392"/>
                <a:ext cx="445956" cy="230832"/>
              </a:xfrm>
              <a:prstGeom prst="rect">
                <a:avLst/>
              </a:prstGeom>
              <a:noFill/>
            </p:spPr>
            <p:txBody>
              <a:bodyPr wrap="none" rtlCol="0">
                <a:spAutoFit/>
              </a:bodyPr>
              <a:lstStyle/>
              <a:p>
                <a:r>
                  <a:rPr lang="en-GB" dirty="0" smtClean="0">
                    <a:solidFill>
                      <a:schemeClr val="accent6"/>
                    </a:solidFill>
                  </a:rPr>
                  <a:t>EDM</a:t>
                </a:r>
              </a:p>
            </p:txBody>
          </p:sp>
          <p:sp>
            <p:nvSpPr>
              <p:cNvPr id="92" name="TextBox 91"/>
              <p:cNvSpPr txBox="1"/>
              <p:nvPr/>
            </p:nvSpPr>
            <p:spPr>
              <a:xfrm>
                <a:off x="2741406" y="1488006"/>
                <a:ext cx="508228" cy="230832"/>
              </a:xfrm>
              <a:prstGeom prst="rect">
                <a:avLst/>
              </a:prstGeom>
              <a:solidFill>
                <a:srgbClr val="FFFF00"/>
              </a:solidFill>
            </p:spPr>
            <p:txBody>
              <a:bodyPr wrap="square" rtlCol="0">
                <a:spAutoFit/>
              </a:bodyPr>
              <a:lstStyle/>
              <a:p>
                <a:r>
                  <a:rPr lang="en-GB" dirty="0" smtClean="0">
                    <a:solidFill>
                      <a:schemeClr val="accent6"/>
                    </a:solidFill>
                  </a:rPr>
                  <a:t>CMC</a:t>
                </a:r>
              </a:p>
            </p:txBody>
          </p:sp>
          <p:cxnSp>
            <p:nvCxnSpPr>
              <p:cNvPr id="95" name="Straight Arrow Connector 94"/>
              <p:cNvCxnSpPr>
                <a:stCxn id="92" idx="1"/>
                <a:endCxn id="132" idx="6"/>
              </p:cNvCxnSpPr>
              <p:nvPr/>
            </p:nvCxnSpPr>
            <p:spPr bwMode="auto">
              <a:xfrm flipH="1">
                <a:off x="2438538" y="1603422"/>
                <a:ext cx="302868" cy="239173"/>
              </a:xfrm>
              <a:prstGeom prst="straightConnector1">
                <a:avLst/>
              </a:prstGeom>
              <a:ln>
                <a:prstDash val="dash"/>
                <a:headEnd type="triangle" w="med" len="med"/>
                <a:tailEnd type="none"/>
              </a:ln>
            </p:spPr>
            <p:style>
              <a:lnRef idx="1">
                <a:schemeClr val="accent6"/>
              </a:lnRef>
              <a:fillRef idx="0">
                <a:schemeClr val="accent6"/>
              </a:fillRef>
              <a:effectRef idx="0">
                <a:schemeClr val="accent6"/>
              </a:effectRef>
              <a:fontRef idx="minor">
                <a:schemeClr val="tx1"/>
              </a:fontRef>
            </p:style>
          </p:cxnSp>
          <p:cxnSp>
            <p:nvCxnSpPr>
              <p:cNvPr id="98" name="Straight Arrow Connector 97"/>
              <p:cNvCxnSpPr>
                <a:stCxn id="92" idx="2"/>
                <a:endCxn id="144" idx="0"/>
              </p:cNvCxnSpPr>
              <p:nvPr/>
            </p:nvCxnSpPr>
            <p:spPr bwMode="auto">
              <a:xfrm>
                <a:off x="2995520" y="1718838"/>
                <a:ext cx="283001" cy="158148"/>
              </a:xfrm>
              <a:prstGeom prst="straightConnector1">
                <a:avLst/>
              </a:prstGeom>
              <a:ln>
                <a:prstDash val="dash"/>
                <a:headEnd type="triangle" w="med" len="med"/>
                <a:tailEnd type="none"/>
              </a:ln>
            </p:spPr>
            <p:style>
              <a:lnRef idx="1">
                <a:schemeClr val="accent6"/>
              </a:lnRef>
              <a:fillRef idx="0">
                <a:schemeClr val="accent6"/>
              </a:fillRef>
              <a:effectRef idx="0">
                <a:schemeClr val="accent6"/>
              </a:effectRef>
              <a:fontRef idx="minor">
                <a:schemeClr val="tx1"/>
              </a:fontRef>
            </p:style>
          </p:cxnSp>
        </p:grpSp>
      </p:grpSp>
      <p:sp>
        <p:nvSpPr>
          <p:cNvPr id="102" name="TextBox 101"/>
          <p:cNvSpPr txBox="1"/>
          <p:nvPr/>
        </p:nvSpPr>
        <p:spPr>
          <a:xfrm>
            <a:off x="7661984" y="3862535"/>
            <a:ext cx="1954381" cy="230832"/>
          </a:xfrm>
          <a:prstGeom prst="rect">
            <a:avLst/>
          </a:prstGeom>
          <a:noFill/>
        </p:spPr>
        <p:txBody>
          <a:bodyPr wrap="none" rtlCol="0">
            <a:spAutoFit/>
          </a:bodyPr>
          <a:lstStyle/>
          <a:p>
            <a:r>
              <a:rPr lang="en-GB" dirty="0" smtClean="0">
                <a:solidFill>
                  <a:schemeClr val="tx1"/>
                </a:solidFill>
              </a:rPr>
              <a:t>Core station – service contract</a:t>
            </a:r>
            <a:endParaRPr lang="en-GB" dirty="0">
              <a:solidFill>
                <a:schemeClr val="tx1"/>
              </a:solidFill>
            </a:endParaRPr>
          </a:p>
        </p:txBody>
      </p:sp>
      <p:sp>
        <p:nvSpPr>
          <p:cNvPr id="103" name="TextBox 102"/>
          <p:cNvSpPr txBox="1"/>
          <p:nvPr/>
        </p:nvSpPr>
        <p:spPr>
          <a:xfrm>
            <a:off x="7661984" y="4275763"/>
            <a:ext cx="1915909" cy="230832"/>
          </a:xfrm>
          <a:prstGeom prst="rect">
            <a:avLst/>
          </a:prstGeom>
          <a:noFill/>
        </p:spPr>
        <p:txBody>
          <a:bodyPr wrap="none" rtlCol="0">
            <a:spAutoFit/>
          </a:bodyPr>
          <a:lstStyle/>
          <a:p>
            <a:r>
              <a:rPr lang="en-GB" dirty="0" smtClean="0">
                <a:solidFill>
                  <a:schemeClr val="tx1"/>
                </a:solidFill>
              </a:rPr>
              <a:t>Core station – hosted service</a:t>
            </a:r>
            <a:endParaRPr lang="en-GB" dirty="0">
              <a:solidFill>
                <a:schemeClr val="tx1"/>
              </a:solidFill>
            </a:endParaRPr>
          </a:p>
        </p:txBody>
      </p:sp>
      <p:sp>
        <p:nvSpPr>
          <p:cNvPr id="105" name="TextBox 104"/>
          <p:cNvSpPr txBox="1"/>
          <p:nvPr/>
        </p:nvSpPr>
        <p:spPr>
          <a:xfrm>
            <a:off x="7661983" y="4688991"/>
            <a:ext cx="2204450" cy="230832"/>
          </a:xfrm>
          <a:prstGeom prst="rect">
            <a:avLst/>
          </a:prstGeom>
          <a:noFill/>
        </p:spPr>
        <p:txBody>
          <a:bodyPr wrap="none" rtlCol="0">
            <a:spAutoFit/>
          </a:bodyPr>
          <a:lstStyle/>
          <a:p>
            <a:r>
              <a:rPr lang="en-GB" dirty="0" smtClean="0">
                <a:solidFill>
                  <a:schemeClr val="tx1"/>
                </a:solidFill>
              </a:rPr>
              <a:t>Core station – cooperative service</a:t>
            </a:r>
            <a:endParaRPr lang="en-GB" dirty="0">
              <a:solidFill>
                <a:schemeClr val="tx1"/>
              </a:solidFill>
            </a:endParaRPr>
          </a:p>
        </p:txBody>
      </p:sp>
      <p:grpSp>
        <p:nvGrpSpPr>
          <p:cNvPr id="19" name="Group 18"/>
          <p:cNvGrpSpPr/>
          <p:nvPr/>
        </p:nvGrpSpPr>
        <p:grpSpPr>
          <a:xfrm>
            <a:off x="7397893" y="5382671"/>
            <a:ext cx="1430316" cy="248640"/>
            <a:chOff x="7397893" y="5382671"/>
            <a:chExt cx="1430316" cy="248640"/>
          </a:xfrm>
        </p:grpSpPr>
        <p:sp>
          <p:nvSpPr>
            <p:cNvPr id="106" name="TextBox 105"/>
            <p:cNvSpPr txBox="1"/>
            <p:nvPr/>
          </p:nvSpPr>
          <p:spPr>
            <a:xfrm>
              <a:off x="7616018" y="5385352"/>
              <a:ext cx="1212191" cy="230832"/>
            </a:xfrm>
            <a:prstGeom prst="rect">
              <a:avLst/>
            </a:prstGeom>
            <a:noFill/>
          </p:spPr>
          <p:txBody>
            <a:bodyPr wrap="none" rtlCol="0">
              <a:spAutoFit/>
            </a:bodyPr>
            <a:lstStyle/>
            <a:p>
              <a:r>
                <a:rPr lang="en-GB" dirty="0" smtClean="0">
                  <a:solidFill>
                    <a:schemeClr val="tx1"/>
                  </a:solidFill>
                </a:rPr>
                <a:t>Additional station</a:t>
              </a:r>
              <a:endParaRPr lang="en-GB" dirty="0">
                <a:solidFill>
                  <a:schemeClr val="tx1"/>
                </a:solidFill>
              </a:endParaRPr>
            </a:p>
          </p:txBody>
        </p:sp>
        <p:grpSp>
          <p:nvGrpSpPr>
            <p:cNvPr id="107" name="Group 106"/>
            <p:cNvGrpSpPr/>
            <p:nvPr/>
          </p:nvGrpSpPr>
          <p:grpSpPr>
            <a:xfrm>
              <a:off x="7397893" y="5382671"/>
              <a:ext cx="223033" cy="248640"/>
              <a:chOff x="5050514" y="1972964"/>
              <a:chExt cx="316437" cy="321552"/>
            </a:xfrm>
          </p:grpSpPr>
          <p:sp>
            <p:nvSpPr>
              <p:cNvPr id="110"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6">
                  <a:lumMod val="75000"/>
                </a:schemeClr>
              </a:solidFill>
              <a:ln w="9525" algn="ctr">
                <a:noFill/>
                <a:miter lim="800000"/>
                <a:headEnd/>
                <a:tailEnd/>
              </a:ln>
            </p:spPr>
            <p:txBody>
              <a:bodyPr rot="10800000" wrap="none" lIns="90000" tIns="46800" rIns="90000" bIns="46800" anchor="ctr"/>
              <a:lstStyle/>
              <a:p>
                <a:endParaRPr lang="en-GB"/>
              </a:p>
            </p:txBody>
          </p:sp>
          <p:sp>
            <p:nvSpPr>
              <p:cNvPr id="111" name="Oval 53"/>
              <p:cNvSpPr>
                <a:spLocks noChangeArrowheads="1"/>
              </p:cNvSpPr>
              <p:nvPr/>
            </p:nvSpPr>
            <p:spPr bwMode="auto">
              <a:xfrm rot="18665070">
                <a:off x="5112472" y="1911006"/>
                <a:ext cx="192522" cy="316437"/>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9525" algn="ctr">
                <a:solidFill>
                  <a:schemeClr val="accent6">
                    <a:lumMod val="50000"/>
                  </a:schemeClr>
                </a:solidFill>
                <a:round/>
                <a:headEnd/>
                <a:tailEnd/>
              </a:ln>
              <a:effectLst/>
            </p:spPr>
            <p:txBody>
              <a:bodyPr wrap="none" lIns="90000" tIns="46800" rIns="90000" bIns="46800" anchor="ctr"/>
              <a:lstStyle/>
              <a:p>
                <a:pPr>
                  <a:defRPr/>
                </a:pPr>
                <a:endParaRPr lang="en-GB"/>
              </a:p>
            </p:txBody>
          </p:sp>
        </p:grpSp>
      </p:grpSp>
      <p:grpSp>
        <p:nvGrpSpPr>
          <p:cNvPr id="113" name="Group 112"/>
          <p:cNvGrpSpPr/>
          <p:nvPr/>
        </p:nvGrpSpPr>
        <p:grpSpPr>
          <a:xfrm>
            <a:off x="7415871" y="4671183"/>
            <a:ext cx="223033" cy="248640"/>
            <a:chOff x="5050514" y="1972964"/>
            <a:chExt cx="316437" cy="321552"/>
          </a:xfrm>
        </p:grpSpPr>
        <p:sp>
          <p:nvSpPr>
            <p:cNvPr id="183"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2">
                <a:lumMod val="50000"/>
              </a:schemeClr>
            </a:solidFill>
            <a:ln w="9525" algn="ctr">
              <a:noFill/>
              <a:miter lim="800000"/>
              <a:headEnd/>
              <a:tailEnd/>
            </a:ln>
          </p:spPr>
          <p:txBody>
            <a:bodyPr rot="10800000" wrap="none" lIns="90000" tIns="46800" rIns="90000" bIns="46800" anchor="ctr"/>
            <a:lstStyle/>
            <a:p>
              <a:endParaRPr lang="en-GB"/>
            </a:p>
          </p:txBody>
        </p:sp>
        <p:sp>
          <p:nvSpPr>
            <p:cNvPr id="184" name="Oval 53"/>
            <p:cNvSpPr>
              <a:spLocks noChangeArrowheads="1"/>
            </p:cNvSpPr>
            <p:nvPr/>
          </p:nvSpPr>
          <p:spPr bwMode="auto">
            <a:xfrm rot="18665070">
              <a:off x="5112472" y="1911006"/>
              <a:ext cx="192522" cy="316437"/>
            </a:xfrm>
            <a:prstGeom prst="ellipse">
              <a:avLst/>
            </a:prstGeom>
            <a:gradFill flip="none" rotWithShape="1">
              <a:gsLst>
                <a:gs pos="0">
                  <a:srgbClr val="00B050"/>
                </a:gs>
                <a:gs pos="100000">
                  <a:schemeClr val="accent2">
                    <a:lumMod val="20000"/>
                    <a:lumOff val="80000"/>
                  </a:schemeClr>
                </a:gs>
              </a:gsLst>
              <a:lin ang="0" scaled="1"/>
              <a:tileRect/>
            </a:gradFill>
            <a:ln w="9525" algn="ctr">
              <a:solidFill>
                <a:schemeClr val="accent2"/>
              </a:solidFill>
              <a:round/>
              <a:headEnd/>
              <a:tailEnd/>
            </a:ln>
            <a:effectLst/>
          </p:spPr>
          <p:txBody>
            <a:bodyPr wrap="none" lIns="90000" tIns="46800" rIns="90000" bIns="46800" anchor="ctr"/>
            <a:lstStyle/>
            <a:p>
              <a:pPr>
                <a:defRPr/>
              </a:pPr>
              <a:endParaRPr lang="en-GB"/>
            </a:p>
          </p:txBody>
        </p:sp>
      </p:grpSp>
      <p:grpSp>
        <p:nvGrpSpPr>
          <p:cNvPr id="185" name="Group 184"/>
          <p:cNvGrpSpPr/>
          <p:nvPr/>
        </p:nvGrpSpPr>
        <p:grpSpPr>
          <a:xfrm>
            <a:off x="7421685" y="4262116"/>
            <a:ext cx="223033" cy="248640"/>
            <a:chOff x="5050514" y="1972964"/>
            <a:chExt cx="316437" cy="321552"/>
          </a:xfrm>
        </p:grpSpPr>
        <p:sp>
          <p:nvSpPr>
            <p:cNvPr id="186"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rgbClr val="7030A0"/>
            </a:solidFill>
            <a:ln w="9525" algn="ctr">
              <a:noFill/>
              <a:miter lim="800000"/>
              <a:headEnd/>
              <a:tailEnd/>
            </a:ln>
          </p:spPr>
          <p:txBody>
            <a:bodyPr rot="10800000" wrap="none" lIns="90000" tIns="46800" rIns="90000" bIns="46800" anchor="ctr"/>
            <a:lstStyle/>
            <a:p>
              <a:endParaRPr lang="en-GB"/>
            </a:p>
          </p:txBody>
        </p:sp>
        <p:sp>
          <p:nvSpPr>
            <p:cNvPr id="187" name="Oval 53"/>
            <p:cNvSpPr>
              <a:spLocks noChangeArrowheads="1"/>
            </p:cNvSpPr>
            <p:nvPr/>
          </p:nvSpPr>
          <p:spPr bwMode="auto">
            <a:xfrm rot="18665070">
              <a:off x="5112472" y="1911006"/>
              <a:ext cx="192522" cy="316437"/>
            </a:xfrm>
            <a:prstGeom prst="ellipse">
              <a:avLst/>
            </a:prstGeom>
            <a:gradFill flip="none" rotWithShape="1">
              <a:gsLst>
                <a:gs pos="0">
                  <a:srgbClr val="7030A0"/>
                </a:gs>
                <a:gs pos="100000">
                  <a:srgbClr val="E0CDEF"/>
                </a:gs>
              </a:gsLst>
              <a:lin ang="0" scaled="1"/>
              <a:tileRect/>
            </a:gradFill>
            <a:ln w="9525" algn="ctr">
              <a:solidFill>
                <a:srgbClr val="7030A0"/>
              </a:solidFill>
              <a:round/>
              <a:headEnd/>
              <a:tailEnd/>
            </a:ln>
            <a:effectLst/>
          </p:spPr>
          <p:txBody>
            <a:bodyPr wrap="none" lIns="90000" tIns="46800" rIns="90000" bIns="46800" anchor="ctr"/>
            <a:lstStyle/>
            <a:p>
              <a:pPr>
                <a:defRPr/>
              </a:pPr>
              <a:endParaRPr lang="en-GB"/>
            </a:p>
          </p:txBody>
        </p:sp>
      </p:grpSp>
      <p:grpSp>
        <p:nvGrpSpPr>
          <p:cNvPr id="188" name="Group 51"/>
          <p:cNvGrpSpPr>
            <a:grpSpLocks/>
          </p:cNvGrpSpPr>
          <p:nvPr/>
        </p:nvGrpSpPr>
        <p:grpSpPr bwMode="auto">
          <a:xfrm flipH="1">
            <a:off x="7402695" y="3873699"/>
            <a:ext cx="250787" cy="235881"/>
            <a:chOff x="4337" y="1504"/>
            <a:chExt cx="152" cy="157"/>
          </a:xfrm>
        </p:grpSpPr>
        <p:sp>
          <p:nvSpPr>
            <p:cNvPr id="189" name="AutoShape 52"/>
            <p:cNvSpPr>
              <a:spLocks noChangeArrowheads="1"/>
            </p:cNvSpPr>
            <p:nvPr/>
          </p:nvSpPr>
          <p:spPr bwMode="auto">
            <a:xfrm flipV="1">
              <a:off x="4390" y="1570"/>
              <a:ext cx="67"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tx2"/>
            </a:solidFill>
            <a:ln w="9525" algn="ctr">
              <a:noFill/>
              <a:miter lim="800000"/>
              <a:headEnd/>
              <a:tailEnd/>
            </a:ln>
          </p:spPr>
          <p:txBody>
            <a:bodyPr rot="10800000" wrap="none" lIns="90000" tIns="46800" rIns="90000" bIns="46800" anchor="ctr"/>
            <a:lstStyle/>
            <a:p>
              <a:endParaRPr lang="en-GB"/>
            </a:p>
          </p:txBody>
        </p:sp>
        <p:sp>
          <p:nvSpPr>
            <p:cNvPr id="190" name="Oval 53"/>
            <p:cNvSpPr>
              <a:spLocks noChangeArrowheads="1"/>
            </p:cNvSpPr>
            <p:nvPr/>
          </p:nvSpPr>
          <p:spPr bwMode="auto">
            <a:xfrm rot="2934930" flipH="1">
              <a:off x="4366" y="1475"/>
              <a:ext cx="94" cy="152"/>
            </a:xfrm>
            <a:prstGeom prst="ellipse">
              <a:avLst/>
            </a:prstGeom>
            <a:gradFill rotWithShape="1">
              <a:gsLst>
                <a:gs pos="0">
                  <a:schemeClr val="hlink">
                    <a:gamma/>
                    <a:shade val="22353"/>
                    <a:invGamma/>
                  </a:schemeClr>
                </a:gs>
                <a:gs pos="100000">
                  <a:schemeClr val="hlink"/>
                </a:gs>
              </a:gsLst>
              <a:lin ang="2700000" scaled="1"/>
            </a:gradFill>
            <a:ln w="9525" algn="ctr">
              <a:solidFill>
                <a:schemeClr val="tx1"/>
              </a:solidFill>
              <a:round/>
              <a:headEnd/>
              <a:tailEnd/>
            </a:ln>
            <a:effectLst/>
          </p:spPr>
          <p:txBody>
            <a:bodyPr wrap="none" lIns="90000" tIns="46800" rIns="90000" bIns="46800" anchor="ctr"/>
            <a:lstStyle/>
            <a:p>
              <a:pPr>
                <a:defRPr/>
              </a:pPr>
              <a:endParaRPr lang="en-GB"/>
            </a:p>
          </p:txBody>
        </p:sp>
      </p:grpSp>
      <p:cxnSp>
        <p:nvCxnSpPr>
          <p:cNvPr id="191" name="Straight Connector 190"/>
          <p:cNvCxnSpPr/>
          <p:nvPr/>
        </p:nvCxnSpPr>
        <p:spPr bwMode="auto">
          <a:xfrm>
            <a:off x="478815" y="4422531"/>
            <a:ext cx="426793" cy="0"/>
          </a:xfrm>
          <a:prstGeom prst="line">
            <a:avLst/>
          </a:prstGeom>
          <a:solidFill>
            <a:schemeClr val="bg2"/>
          </a:solidFill>
          <a:ln w="9525" cap="flat" cmpd="sng" algn="ctr">
            <a:solidFill>
              <a:schemeClr val="tx1"/>
            </a:solidFill>
            <a:prstDash val="solid"/>
            <a:round/>
            <a:headEnd type="none" w="med" len="med"/>
            <a:tailEnd type="none" w="med" len="med"/>
          </a:ln>
          <a:effectLst/>
        </p:spPr>
      </p:cxnSp>
      <p:sp>
        <p:nvSpPr>
          <p:cNvPr id="193" name="TextBox 192"/>
          <p:cNvSpPr txBox="1"/>
          <p:nvPr/>
        </p:nvSpPr>
        <p:spPr>
          <a:xfrm>
            <a:off x="959342" y="4307115"/>
            <a:ext cx="1228221" cy="230832"/>
          </a:xfrm>
          <a:prstGeom prst="rect">
            <a:avLst/>
          </a:prstGeom>
          <a:noFill/>
        </p:spPr>
        <p:txBody>
          <a:bodyPr wrap="none" rtlCol="0">
            <a:spAutoFit/>
          </a:bodyPr>
          <a:lstStyle/>
          <a:p>
            <a:r>
              <a:rPr lang="en-GB" dirty="0" smtClean="0">
                <a:solidFill>
                  <a:schemeClr val="tx1"/>
                </a:solidFill>
              </a:rPr>
              <a:t>Link to Darmstadt</a:t>
            </a:r>
            <a:endParaRPr lang="en-GB" dirty="0">
              <a:solidFill>
                <a:schemeClr val="tx1"/>
              </a:solidFill>
            </a:endParaRPr>
          </a:p>
        </p:txBody>
      </p:sp>
      <p:grpSp>
        <p:nvGrpSpPr>
          <p:cNvPr id="20" name="Group 19"/>
          <p:cNvGrpSpPr/>
          <p:nvPr/>
        </p:nvGrpSpPr>
        <p:grpSpPr>
          <a:xfrm>
            <a:off x="478815" y="4563902"/>
            <a:ext cx="1474710" cy="230832"/>
            <a:chOff x="478815" y="4563902"/>
            <a:chExt cx="1474710" cy="230832"/>
          </a:xfrm>
        </p:grpSpPr>
        <p:cxnSp>
          <p:nvCxnSpPr>
            <p:cNvPr id="192" name="Straight Connector 191"/>
            <p:cNvCxnSpPr/>
            <p:nvPr/>
          </p:nvCxnSpPr>
          <p:spPr bwMode="auto">
            <a:xfrm>
              <a:off x="478815" y="4692973"/>
              <a:ext cx="426793" cy="0"/>
            </a:xfrm>
            <a:prstGeom prst="line">
              <a:avLst/>
            </a:prstGeom>
            <a:solidFill>
              <a:schemeClr val="bg2"/>
            </a:solidFill>
            <a:ln w="9525" cap="flat" cmpd="sng" algn="ctr">
              <a:solidFill>
                <a:schemeClr val="tx1"/>
              </a:solidFill>
              <a:prstDash val="dash"/>
              <a:round/>
              <a:headEnd type="none" w="med" len="med"/>
              <a:tailEnd type="none" w="med" len="med"/>
            </a:ln>
            <a:effectLst/>
          </p:spPr>
        </p:cxnSp>
        <p:sp>
          <p:nvSpPr>
            <p:cNvPr id="194" name="TextBox 193"/>
            <p:cNvSpPr txBox="1"/>
            <p:nvPr/>
          </p:nvSpPr>
          <p:spPr>
            <a:xfrm>
              <a:off x="959342" y="4563902"/>
              <a:ext cx="994183" cy="230832"/>
            </a:xfrm>
            <a:prstGeom prst="rect">
              <a:avLst/>
            </a:prstGeom>
            <a:noFill/>
          </p:spPr>
          <p:txBody>
            <a:bodyPr wrap="none" rtlCol="0">
              <a:spAutoFit/>
            </a:bodyPr>
            <a:lstStyle/>
            <a:p>
              <a:r>
                <a:rPr lang="en-GB" dirty="0" smtClean="0">
                  <a:solidFill>
                    <a:schemeClr val="tx1"/>
                  </a:solidFill>
                </a:rPr>
                <a:t>Upstream link</a:t>
              </a:r>
              <a:endParaRPr lang="en-GB" dirty="0">
                <a:solidFill>
                  <a:schemeClr val="tx1"/>
                </a:solidFill>
              </a:endParaRPr>
            </a:p>
          </p:txBody>
        </p:sp>
      </p:grpSp>
      <p:grpSp>
        <p:nvGrpSpPr>
          <p:cNvPr id="198" name="Group 197"/>
          <p:cNvGrpSpPr/>
          <p:nvPr/>
        </p:nvGrpSpPr>
        <p:grpSpPr>
          <a:xfrm>
            <a:off x="3498467" y="1124587"/>
            <a:ext cx="330970" cy="345848"/>
            <a:chOff x="5050514" y="1972964"/>
            <a:chExt cx="316437" cy="321552"/>
          </a:xfrm>
        </p:grpSpPr>
        <p:sp>
          <p:nvSpPr>
            <p:cNvPr id="199"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2">
                <a:lumMod val="50000"/>
              </a:schemeClr>
            </a:solidFill>
            <a:ln w="9525" algn="ctr">
              <a:noFill/>
              <a:miter lim="800000"/>
              <a:headEnd/>
              <a:tailEnd/>
            </a:ln>
          </p:spPr>
          <p:txBody>
            <a:bodyPr rot="10800000" wrap="none" lIns="90000" tIns="46800" rIns="90000" bIns="46800" anchor="ctr"/>
            <a:lstStyle/>
            <a:p>
              <a:endParaRPr lang="en-GB"/>
            </a:p>
          </p:txBody>
        </p:sp>
        <p:sp>
          <p:nvSpPr>
            <p:cNvPr id="200" name="Oval 53"/>
            <p:cNvSpPr>
              <a:spLocks noChangeArrowheads="1"/>
            </p:cNvSpPr>
            <p:nvPr/>
          </p:nvSpPr>
          <p:spPr bwMode="auto">
            <a:xfrm rot="18665070">
              <a:off x="5112472" y="1911006"/>
              <a:ext cx="192522" cy="316437"/>
            </a:xfrm>
            <a:prstGeom prst="ellipse">
              <a:avLst/>
            </a:prstGeom>
            <a:gradFill flip="none" rotWithShape="1">
              <a:gsLst>
                <a:gs pos="0">
                  <a:srgbClr val="00B050"/>
                </a:gs>
                <a:gs pos="100000">
                  <a:schemeClr val="accent2">
                    <a:lumMod val="20000"/>
                    <a:lumOff val="80000"/>
                  </a:schemeClr>
                </a:gs>
              </a:gsLst>
              <a:lin ang="0" scaled="1"/>
              <a:tileRect/>
            </a:gradFill>
            <a:ln w="9525" algn="ctr">
              <a:solidFill>
                <a:schemeClr val="accent2"/>
              </a:solidFill>
              <a:round/>
              <a:headEnd/>
              <a:tailEnd/>
            </a:ln>
            <a:effectLst/>
          </p:spPr>
          <p:txBody>
            <a:bodyPr wrap="none" lIns="90000" tIns="46800" rIns="90000" bIns="46800" anchor="ctr"/>
            <a:lstStyle/>
            <a:p>
              <a:pPr>
                <a:defRPr/>
              </a:pPr>
              <a:endParaRPr lang="en-GB"/>
            </a:p>
          </p:txBody>
        </p:sp>
      </p:grpSp>
      <p:grpSp>
        <p:nvGrpSpPr>
          <p:cNvPr id="201" name="Group 200"/>
          <p:cNvGrpSpPr/>
          <p:nvPr/>
        </p:nvGrpSpPr>
        <p:grpSpPr>
          <a:xfrm>
            <a:off x="3833822" y="1904655"/>
            <a:ext cx="330970" cy="345848"/>
            <a:chOff x="5050514" y="1972964"/>
            <a:chExt cx="316437" cy="321552"/>
          </a:xfrm>
        </p:grpSpPr>
        <p:sp>
          <p:nvSpPr>
            <p:cNvPr id="202"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accent2">
                <a:lumMod val="50000"/>
              </a:schemeClr>
            </a:solidFill>
            <a:ln w="9525" algn="ctr">
              <a:noFill/>
              <a:miter lim="800000"/>
              <a:headEnd/>
              <a:tailEnd/>
            </a:ln>
          </p:spPr>
          <p:txBody>
            <a:bodyPr rot="10800000" wrap="none" lIns="90000" tIns="46800" rIns="90000" bIns="46800" anchor="ctr"/>
            <a:lstStyle/>
            <a:p>
              <a:endParaRPr lang="en-GB"/>
            </a:p>
          </p:txBody>
        </p:sp>
        <p:sp>
          <p:nvSpPr>
            <p:cNvPr id="203" name="Oval 53"/>
            <p:cNvSpPr>
              <a:spLocks noChangeArrowheads="1"/>
            </p:cNvSpPr>
            <p:nvPr/>
          </p:nvSpPr>
          <p:spPr bwMode="auto">
            <a:xfrm rot="18665070">
              <a:off x="5112472" y="1911006"/>
              <a:ext cx="192522" cy="316437"/>
            </a:xfrm>
            <a:prstGeom prst="ellipse">
              <a:avLst/>
            </a:prstGeom>
            <a:gradFill flip="none" rotWithShape="1">
              <a:gsLst>
                <a:gs pos="0">
                  <a:srgbClr val="00B050"/>
                </a:gs>
                <a:gs pos="100000">
                  <a:schemeClr val="accent2">
                    <a:lumMod val="20000"/>
                    <a:lumOff val="80000"/>
                  </a:schemeClr>
                </a:gs>
              </a:gsLst>
              <a:lin ang="0" scaled="1"/>
              <a:tileRect/>
            </a:gradFill>
            <a:ln w="9525" algn="ctr">
              <a:solidFill>
                <a:schemeClr val="accent2"/>
              </a:solidFill>
              <a:round/>
              <a:headEnd/>
              <a:tailEnd/>
            </a:ln>
            <a:effectLst/>
          </p:spPr>
          <p:txBody>
            <a:bodyPr wrap="none" lIns="90000" tIns="46800" rIns="90000" bIns="46800" anchor="ctr"/>
            <a:lstStyle/>
            <a:p>
              <a:pPr>
                <a:defRPr/>
              </a:pPr>
              <a:endParaRPr lang="en-GB"/>
            </a:p>
          </p:txBody>
        </p:sp>
      </p:grpSp>
      <p:grpSp>
        <p:nvGrpSpPr>
          <p:cNvPr id="204" name="Group 51"/>
          <p:cNvGrpSpPr>
            <a:grpSpLocks/>
          </p:cNvGrpSpPr>
          <p:nvPr/>
        </p:nvGrpSpPr>
        <p:grpSpPr bwMode="auto">
          <a:xfrm flipH="1">
            <a:off x="4062043" y="2920201"/>
            <a:ext cx="316437" cy="321553"/>
            <a:chOff x="4337" y="1504"/>
            <a:chExt cx="152" cy="157"/>
          </a:xfrm>
        </p:grpSpPr>
        <p:sp>
          <p:nvSpPr>
            <p:cNvPr id="205" name="AutoShape 52"/>
            <p:cNvSpPr>
              <a:spLocks noChangeArrowheads="1"/>
            </p:cNvSpPr>
            <p:nvPr/>
          </p:nvSpPr>
          <p:spPr bwMode="auto">
            <a:xfrm flipV="1">
              <a:off x="4390" y="1570"/>
              <a:ext cx="67"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chemeClr val="tx2"/>
            </a:solidFill>
            <a:ln w="9525" algn="ctr">
              <a:noFill/>
              <a:miter lim="800000"/>
              <a:headEnd/>
              <a:tailEnd/>
            </a:ln>
          </p:spPr>
          <p:txBody>
            <a:bodyPr rot="10800000" wrap="none" lIns="90000" tIns="46800" rIns="90000" bIns="46800" anchor="ctr"/>
            <a:lstStyle/>
            <a:p>
              <a:endParaRPr lang="en-GB"/>
            </a:p>
          </p:txBody>
        </p:sp>
        <p:sp>
          <p:nvSpPr>
            <p:cNvPr id="206" name="Oval 53"/>
            <p:cNvSpPr>
              <a:spLocks noChangeArrowheads="1"/>
            </p:cNvSpPr>
            <p:nvPr/>
          </p:nvSpPr>
          <p:spPr bwMode="auto">
            <a:xfrm rot="2934930" flipH="1">
              <a:off x="4366" y="1475"/>
              <a:ext cx="94" cy="152"/>
            </a:xfrm>
            <a:prstGeom prst="ellipse">
              <a:avLst/>
            </a:prstGeom>
            <a:gradFill rotWithShape="1">
              <a:gsLst>
                <a:gs pos="0">
                  <a:schemeClr val="hlink">
                    <a:gamma/>
                    <a:shade val="22353"/>
                    <a:invGamma/>
                  </a:schemeClr>
                </a:gs>
                <a:gs pos="100000">
                  <a:schemeClr val="hlink"/>
                </a:gs>
              </a:gsLst>
              <a:lin ang="2700000" scaled="1"/>
            </a:gradFill>
            <a:ln w="9525" algn="ctr">
              <a:solidFill>
                <a:schemeClr val="tx1"/>
              </a:solidFill>
              <a:round/>
              <a:headEnd/>
              <a:tailEnd/>
            </a:ln>
            <a:effectLst/>
          </p:spPr>
          <p:txBody>
            <a:bodyPr wrap="none" lIns="90000" tIns="46800" rIns="90000" bIns="46800" anchor="ctr"/>
            <a:lstStyle/>
            <a:p>
              <a:pPr>
                <a:defRPr/>
              </a:pPr>
              <a:endParaRPr lang="en-GB"/>
            </a:p>
          </p:txBody>
        </p:sp>
      </p:grpSp>
      <p:grpSp>
        <p:nvGrpSpPr>
          <p:cNvPr id="207" name="Group 206"/>
          <p:cNvGrpSpPr/>
          <p:nvPr/>
        </p:nvGrpSpPr>
        <p:grpSpPr>
          <a:xfrm>
            <a:off x="4859248" y="2267468"/>
            <a:ext cx="293017" cy="316912"/>
            <a:chOff x="5050514" y="1972964"/>
            <a:chExt cx="316437" cy="321552"/>
          </a:xfrm>
        </p:grpSpPr>
        <p:sp>
          <p:nvSpPr>
            <p:cNvPr id="208" name="AutoShape 52"/>
            <p:cNvSpPr>
              <a:spLocks noChangeArrowheads="1"/>
            </p:cNvSpPr>
            <p:nvPr/>
          </p:nvSpPr>
          <p:spPr bwMode="auto">
            <a:xfrm flipH="1" flipV="1">
              <a:off x="5117133" y="2108138"/>
              <a:ext cx="139482" cy="1863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69 w 21600"/>
                <a:gd name="T13" fmla="*/ 4035 h 21600"/>
                <a:gd name="T14" fmla="*/ 17731 w 21600"/>
                <a:gd name="T15" fmla="*/ 17565 h 21600"/>
              </a:gdLst>
              <a:ahLst/>
              <a:cxnLst>
                <a:cxn ang="T8">
                  <a:pos x="T0" y="T1"/>
                </a:cxn>
                <a:cxn ang="T9">
                  <a:pos x="T2" y="T3"/>
                </a:cxn>
                <a:cxn ang="T10">
                  <a:pos x="T4" y="T5"/>
                </a:cxn>
                <a:cxn ang="T11">
                  <a:pos x="T6" y="T7"/>
                </a:cxn>
              </a:cxnLst>
              <a:rect l="T12" t="T13" r="T14" b="T15"/>
              <a:pathLst>
                <a:path w="21600" h="21600">
                  <a:moveTo>
                    <a:pt x="0" y="0"/>
                  </a:moveTo>
                  <a:lnTo>
                    <a:pt x="4272" y="21600"/>
                  </a:lnTo>
                  <a:lnTo>
                    <a:pt x="17328" y="21600"/>
                  </a:lnTo>
                  <a:lnTo>
                    <a:pt x="21600" y="0"/>
                  </a:lnTo>
                  <a:close/>
                </a:path>
              </a:pathLst>
            </a:custGeom>
            <a:solidFill>
              <a:srgbClr val="7030A0"/>
            </a:solidFill>
            <a:ln w="9525" algn="ctr">
              <a:noFill/>
              <a:miter lim="800000"/>
              <a:headEnd/>
              <a:tailEnd/>
            </a:ln>
          </p:spPr>
          <p:txBody>
            <a:bodyPr rot="10800000" wrap="none" lIns="90000" tIns="46800" rIns="90000" bIns="46800" anchor="ctr"/>
            <a:lstStyle/>
            <a:p>
              <a:endParaRPr lang="en-GB"/>
            </a:p>
          </p:txBody>
        </p:sp>
        <p:sp>
          <p:nvSpPr>
            <p:cNvPr id="209" name="Oval 53"/>
            <p:cNvSpPr>
              <a:spLocks noChangeArrowheads="1"/>
            </p:cNvSpPr>
            <p:nvPr/>
          </p:nvSpPr>
          <p:spPr bwMode="auto">
            <a:xfrm rot="18665070">
              <a:off x="5112472" y="1911006"/>
              <a:ext cx="192522" cy="316437"/>
            </a:xfrm>
            <a:prstGeom prst="ellipse">
              <a:avLst/>
            </a:prstGeom>
            <a:gradFill flip="none" rotWithShape="1">
              <a:gsLst>
                <a:gs pos="0">
                  <a:srgbClr val="7030A0"/>
                </a:gs>
                <a:gs pos="100000">
                  <a:srgbClr val="E0CDEF"/>
                </a:gs>
              </a:gsLst>
              <a:lin ang="0" scaled="1"/>
              <a:tileRect/>
            </a:gradFill>
            <a:ln w="9525" algn="ctr">
              <a:solidFill>
                <a:srgbClr val="7030A0"/>
              </a:solidFill>
              <a:round/>
              <a:headEnd/>
              <a:tailEnd/>
            </a:ln>
            <a:effectLst/>
          </p:spPr>
          <p:txBody>
            <a:bodyPr wrap="none" lIns="90000" tIns="46800" rIns="90000" bIns="46800" anchor="ctr"/>
            <a:lstStyle/>
            <a:p>
              <a:pPr>
                <a:defRPr/>
              </a:pPr>
              <a:endParaRPr lang="en-GB"/>
            </a:p>
          </p:txBody>
        </p:sp>
      </p:grpSp>
    </p:spTree>
    <p:extLst>
      <p:ext uri="{BB962C8B-B14F-4D97-AF65-F5344CB8AC3E}">
        <p14:creationId xmlns:p14="http://schemas.microsoft.com/office/powerpoint/2010/main" val="36289983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EARS Core Stations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438625201"/>
              </p:ext>
            </p:extLst>
          </p:nvPr>
        </p:nvGraphicFramePr>
        <p:xfrm>
          <a:off x="154983" y="1082617"/>
          <a:ext cx="9198570" cy="4727767"/>
        </p:xfrm>
        <a:graphic>
          <a:graphicData uri="http://schemas.openxmlformats.org/drawingml/2006/table">
            <a:tbl>
              <a:tblPr firstRow="1" firstCol="1" bandRow="1">
                <a:tableStyleId>{073A0DAA-6AF3-43AB-8588-CEC1D06C72B9}</a:tableStyleId>
              </a:tblPr>
              <a:tblGrid>
                <a:gridCol w="1582153"/>
                <a:gridCol w="1008162"/>
                <a:gridCol w="827871"/>
                <a:gridCol w="826032"/>
                <a:gridCol w="826032"/>
                <a:gridCol w="826032"/>
                <a:gridCol w="826032"/>
                <a:gridCol w="826032"/>
                <a:gridCol w="826032"/>
                <a:gridCol w="824192"/>
              </a:tblGrid>
              <a:tr h="615047">
                <a:tc>
                  <a:txBody>
                    <a:bodyPr/>
                    <a:lstStyle/>
                    <a:p>
                      <a:pPr algn="ctr">
                        <a:spcAft>
                          <a:spcPts val="0"/>
                        </a:spcAft>
                      </a:pPr>
                      <a:r>
                        <a:rPr lang="en-GB" sz="1400" dirty="0">
                          <a:effectLst/>
                        </a:rPr>
                        <a:t>SERVICE/ </a:t>
                      </a:r>
                      <a:br>
                        <a:rPr lang="en-GB" sz="1400" dirty="0">
                          <a:effectLst/>
                        </a:rPr>
                      </a:br>
                      <a:r>
                        <a:rPr lang="en-GB" sz="1400" dirty="0">
                          <a:effectLst/>
                        </a:rPr>
                        <a:t>DB STATION</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a:effectLst/>
                        </a:rPr>
                        <a:t>EARS ATOVS</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400">
                          <a:effectLst/>
                        </a:rPr>
                        <a:t>EARS AVHRR</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400">
                          <a:effectLst/>
                        </a:rPr>
                        <a:t>EARS ASCAT</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400">
                          <a:effectLst/>
                        </a:rPr>
                        <a:t>EARS IASI/L2</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400">
                          <a:effectLst/>
                        </a:rPr>
                        <a:t>EARS NWC</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400">
                          <a:effectLst/>
                        </a:rPr>
                        <a:t>EARS </a:t>
                      </a:r>
                      <a:br>
                        <a:rPr lang="en-GB" sz="1400">
                          <a:effectLst/>
                        </a:rPr>
                      </a:br>
                      <a:r>
                        <a:rPr lang="en-GB" sz="1400">
                          <a:effectLst/>
                        </a:rPr>
                        <a:t>ATMS</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400">
                          <a:effectLst/>
                        </a:rPr>
                        <a:t>EARS </a:t>
                      </a:r>
                      <a:br>
                        <a:rPr lang="en-GB" sz="1400">
                          <a:effectLst/>
                        </a:rPr>
                      </a:br>
                      <a:r>
                        <a:rPr lang="en-GB" sz="1400">
                          <a:effectLst/>
                        </a:rPr>
                        <a:t>CrIS</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400">
                          <a:effectLst/>
                        </a:rPr>
                        <a:t>EARS </a:t>
                      </a:r>
                      <a:br>
                        <a:rPr lang="en-GB" sz="1400">
                          <a:effectLst/>
                        </a:rPr>
                      </a:br>
                      <a:r>
                        <a:rPr lang="en-GB" sz="1400">
                          <a:effectLst/>
                        </a:rPr>
                        <a:t>VIIRS</a:t>
                      </a:r>
                      <a:endParaRPr lang="en-GB"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400">
                          <a:effectLst/>
                        </a:rPr>
                        <a:t>EARS VASS</a:t>
                      </a:r>
                      <a:endParaRPr lang="en-GB" sz="1400">
                        <a:effectLst/>
                        <a:latin typeface="Times New Roman" panose="02020603050405020304" pitchFamily="18" charset="0"/>
                        <a:ea typeface="Times New Roman" panose="02020603050405020304" pitchFamily="18" charset="0"/>
                      </a:endParaRPr>
                    </a:p>
                  </a:txBody>
                  <a:tcPr marL="68580" marR="68580" marT="0" marB="0"/>
                </a:tc>
              </a:tr>
              <a:tr h="673927">
                <a:tc>
                  <a:txBody>
                    <a:bodyPr/>
                    <a:lstStyle/>
                    <a:p>
                      <a:pPr algn="ctr">
                        <a:spcAft>
                          <a:spcPts val="0"/>
                        </a:spcAft>
                      </a:pPr>
                      <a:r>
                        <a:rPr lang="en-GB" sz="1400" dirty="0">
                          <a:effectLst/>
                        </a:rPr>
                        <a:t>SVALBARD</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de-DE" sz="1400" dirty="0" err="1">
                          <a:effectLst/>
                        </a:rPr>
                        <a:t>MetB</a:t>
                      </a:r>
                      <a:r>
                        <a:rPr lang="de-DE" sz="1400" dirty="0">
                          <a:effectLst/>
                        </a:rPr>
                        <a:t> N19</a:t>
                      </a:r>
                      <a:endParaRPr lang="en-GB" sz="1400" dirty="0">
                        <a:effectLst/>
                      </a:endParaRPr>
                    </a:p>
                    <a:p>
                      <a:pPr algn="l">
                        <a:spcAft>
                          <a:spcPts val="0"/>
                        </a:spcAft>
                      </a:pPr>
                      <a:r>
                        <a:rPr lang="de-DE" sz="1400" dirty="0" err="1">
                          <a:effectLst/>
                        </a:rPr>
                        <a:t>MetA</a:t>
                      </a:r>
                      <a:r>
                        <a:rPr lang="de-DE" sz="1400" dirty="0">
                          <a:effectLst/>
                        </a:rPr>
                        <a:t> N18</a:t>
                      </a:r>
                      <a:endParaRPr lang="en-GB" sz="1400" dirty="0">
                        <a:effectLst/>
                      </a:endParaRPr>
                    </a:p>
                    <a:p>
                      <a:pPr algn="l">
                        <a:spcAft>
                          <a:spcPts val="0"/>
                        </a:spcAft>
                      </a:pPr>
                      <a:r>
                        <a:rPr lang="de-DE"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err="1">
                          <a:effectLst/>
                        </a:rPr>
                        <a:t>MetB</a:t>
                      </a:r>
                      <a:r>
                        <a:rPr lang="en-GB" sz="1400" dirty="0">
                          <a:effectLst/>
                        </a:rPr>
                        <a:t> </a:t>
                      </a:r>
                    </a:p>
                    <a:p>
                      <a:pPr algn="l">
                        <a:spcAft>
                          <a:spcPts val="0"/>
                        </a:spcAft>
                      </a:pPr>
                      <a:r>
                        <a:rPr lang="en-GB" sz="1400" dirty="0" err="1">
                          <a:effectLst/>
                        </a:rPr>
                        <a:t>MetA</a:t>
                      </a:r>
                      <a:r>
                        <a:rPr lang="en-GB" sz="1400" dirty="0">
                          <a:effectLst/>
                        </a:rPr>
                        <a:t>  N19</a:t>
                      </a: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err="1">
                          <a:effectLst/>
                        </a:rPr>
                        <a:t>MetB</a:t>
                      </a:r>
                      <a:r>
                        <a:rPr lang="en-GB" sz="1400" dirty="0">
                          <a:effectLst/>
                        </a:rPr>
                        <a:t> </a:t>
                      </a:r>
                      <a:r>
                        <a:rPr lang="en-GB" sz="1400" dirty="0" err="1">
                          <a:effectLst/>
                        </a:rPr>
                        <a:t>MetA</a:t>
                      </a:r>
                      <a:endParaRPr lang="en-GB" sz="1400" dirty="0">
                        <a:effectLst/>
                      </a:endParaRP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err="1">
                          <a:effectLst/>
                        </a:rPr>
                        <a:t>MetB</a:t>
                      </a:r>
                      <a:r>
                        <a:rPr lang="en-GB" sz="1400" dirty="0">
                          <a:effectLst/>
                        </a:rPr>
                        <a:t> </a:t>
                      </a:r>
                      <a:r>
                        <a:rPr lang="en-GB" sz="1400" dirty="0" err="1">
                          <a:effectLst/>
                        </a:rPr>
                        <a:t>MetA</a:t>
                      </a:r>
                      <a:endParaRPr lang="en-GB" sz="1400" dirty="0">
                        <a:effectLst/>
                      </a:endParaRP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smtClean="0">
                          <a:effectLst/>
                        </a:rPr>
                        <a:t>*</a:t>
                      </a:r>
                      <a:r>
                        <a:rPr lang="en-GB" sz="1400" dirty="0" err="1" smtClean="0">
                          <a:effectLst/>
                        </a:rPr>
                        <a:t>MetB</a:t>
                      </a:r>
                      <a:r>
                        <a:rPr lang="en-GB" sz="1400" dirty="0" smtClean="0">
                          <a:effectLst/>
                        </a:rPr>
                        <a:t> </a:t>
                      </a:r>
                      <a:endParaRPr lang="en-GB" sz="1400" dirty="0">
                        <a:effectLst/>
                      </a:endParaRPr>
                    </a:p>
                    <a:p>
                      <a:pPr algn="l">
                        <a:spcAft>
                          <a:spcPts val="0"/>
                        </a:spcAft>
                      </a:pPr>
                      <a:r>
                        <a:rPr lang="en-GB" sz="1400" dirty="0">
                          <a:effectLst/>
                        </a:rPr>
                        <a:t> N19</a:t>
                      </a: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a:effectLst/>
                        </a:rPr>
                        <a:t>SNPP</a:t>
                      </a:r>
                    </a:p>
                    <a:p>
                      <a:pPr algn="l">
                        <a:spcAft>
                          <a:spcPts val="0"/>
                        </a:spcAf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a:effectLst/>
                        </a:rPr>
                        <a:t>SNPP</a:t>
                      </a:r>
                    </a:p>
                    <a:p>
                      <a:pPr algn="l">
                        <a:spcAft>
                          <a:spcPts val="0"/>
                        </a:spcAf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a:effectLst/>
                        </a:rPr>
                        <a:t>SNPP</a:t>
                      </a:r>
                    </a:p>
                    <a:p>
                      <a:pPr algn="l">
                        <a:spcAft>
                          <a:spcPts val="0"/>
                        </a:spcAf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a:effectLst/>
                        </a:rPr>
                        <a:t>FY-3C</a:t>
                      </a:r>
                      <a:endParaRPr lang="en-GB" sz="1400">
                        <a:effectLst/>
                        <a:latin typeface="Times New Roman" panose="02020603050405020304" pitchFamily="18" charset="0"/>
                        <a:ea typeface="Times New Roman" panose="02020603050405020304" pitchFamily="18" charset="0"/>
                      </a:endParaRPr>
                    </a:p>
                  </a:txBody>
                  <a:tcPr marL="68580" marR="68580" marT="0" marB="0" anchor="ctr"/>
                </a:tc>
              </a:tr>
              <a:tr h="673927">
                <a:tc>
                  <a:txBody>
                    <a:bodyPr/>
                    <a:lstStyle/>
                    <a:p>
                      <a:pPr algn="ctr">
                        <a:spcAft>
                          <a:spcPts val="0"/>
                        </a:spcAft>
                        <a:tabLst>
                          <a:tab pos="2637155" algn="ctr"/>
                          <a:tab pos="5490845" algn="r"/>
                        </a:tabLst>
                      </a:pPr>
                      <a:r>
                        <a:rPr lang="en-GB" sz="1400" dirty="0">
                          <a:effectLst/>
                        </a:rPr>
                        <a:t>KANGER-</a:t>
                      </a:r>
                      <a:br>
                        <a:rPr lang="en-GB" sz="1400" dirty="0">
                          <a:effectLst/>
                        </a:rPr>
                      </a:br>
                      <a:r>
                        <a:rPr lang="en-GB" sz="1400" dirty="0">
                          <a:effectLst/>
                        </a:rPr>
                        <a:t>LUSSUAQ </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err="1">
                          <a:effectLst/>
                        </a:rPr>
                        <a:t>MetB</a:t>
                      </a:r>
                      <a:r>
                        <a:rPr lang="en-GB" sz="1400" dirty="0">
                          <a:effectLst/>
                        </a:rPr>
                        <a:t> N19</a:t>
                      </a:r>
                    </a:p>
                    <a:p>
                      <a:pPr algn="l">
                        <a:spcAft>
                          <a:spcPts val="0"/>
                        </a:spcAft>
                        <a:tabLst>
                          <a:tab pos="2637155" algn="ctr"/>
                          <a:tab pos="5490845" algn="r"/>
                        </a:tabLst>
                      </a:pPr>
                      <a:r>
                        <a:rPr lang="en-GB" sz="1400" dirty="0">
                          <a:effectLst/>
                        </a:rPr>
                        <a:t>N18</a:t>
                      </a:r>
                    </a:p>
                    <a:p>
                      <a:pPr algn="l">
                        <a:spcAft>
                          <a:spcPts val="0"/>
                        </a:spcAft>
                        <a:tabLst>
                          <a:tab pos="2637155" algn="ctr"/>
                          <a:tab pos="5490845" algn="r"/>
                        </a:tabLst>
                      </a:pPr>
                      <a:r>
                        <a:rPr lang="en-GB" sz="1400" dirty="0" err="1" smtClean="0">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err="1">
                          <a:effectLst/>
                        </a:rPr>
                        <a:t>MetB</a:t>
                      </a:r>
                      <a:endParaRPr lang="en-GB" sz="1400" dirty="0">
                        <a:effectLst/>
                      </a:endParaRPr>
                    </a:p>
                    <a:p>
                      <a:pPr algn="l">
                        <a:spcAft>
                          <a:spcPts val="0"/>
                        </a:spcAft>
                        <a:tabLst>
                          <a:tab pos="2637155" algn="ctr"/>
                          <a:tab pos="5490845" algn="r"/>
                        </a:tabLst>
                      </a:pPr>
                      <a:r>
                        <a:rPr lang="en-GB" sz="1400" dirty="0">
                          <a:effectLst/>
                        </a:rPr>
                        <a:t>N19 </a:t>
                      </a: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err="1">
                          <a:effectLst/>
                        </a:rPr>
                        <a:t>MetB</a:t>
                      </a:r>
                      <a:r>
                        <a:rPr lang="en-GB" sz="1400" dirty="0">
                          <a:effectLst/>
                        </a:rPr>
                        <a:t>, </a:t>
                      </a: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err="1">
                          <a:effectLst/>
                        </a:rPr>
                        <a:t>MetB</a:t>
                      </a:r>
                      <a:r>
                        <a:rPr lang="en-GB" sz="1400" dirty="0">
                          <a:effectLst/>
                        </a:rPr>
                        <a:t>, </a:t>
                      </a: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smtClean="0">
                          <a:effectLst/>
                        </a:rPr>
                        <a:t>*</a:t>
                      </a:r>
                      <a:r>
                        <a:rPr lang="en-GB" sz="1400" dirty="0" err="1" smtClean="0">
                          <a:effectLst/>
                        </a:rPr>
                        <a:t>MetB</a:t>
                      </a:r>
                      <a:endParaRPr lang="en-GB" sz="1400" dirty="0">
                        <a:effectLst/>
                      </a:endParaRPr>
                    </a:p>
                    <a:p>
                      <a:pPr algn="l">
                        <a:spcAft>
                          <a:spcPts val="0"/>
                        </a:spcAft>
                        <a:tabLst>
                          <a:tab pos="2637155" algn="ctr"/>
                          <a:tab pos="5490845" algn="r"/>
                        </a:tabLst>
                      </a:pPr>
                      <a:r>
                        <a:rPr lang="en-GB" sz="1400" dirty="0">
                          <a:effectLst/>
                        </a:rPr>
                        <a:t> N19</a:t>
                      </a:r>
                    </a:p>
                    <a:p>
                      <a:pPr algn="l">
                        <a:spcAft>
                          <a:spcPts val="0"/>
                        </a:spcAft>
                        <a:tabLst>
                          <a:tab pos="2637155" algn="ctr"/>
                          <a:tab pos="5490845" algn="r"/>
                        </a:tabLs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a:effectLst/>
                        </a:rPr>
                        <a:t>SNPP</a:t>
                      </a:r>
                    </a:p>
                    <a:p>
                      <a:pPr algn="l">
                        <a:spcAft>
                          <a:spcPts val="0"/>
                        </a:spcAft>
                        <a:tabLst>
                          <a:tab pos="2637155" algn="ctr"/>
                          <a:tab pos="5490845" algn="r"/>
                        </a:tabLst>
                      </a:pPr>
                      <a:r>
                        <a:rPr lang="en-GB" sz="1400" kern="1200" dirty="0">
                          <a:solidFill>
                            <a:srgbClr val="FF0000"/>
                          </a:solidFill>
                          <a:effectLst/>
                          <a:latin typeface="+mn-lt"/>
                          <a:ea typeface="+mn-ea"/>
                          <a:cs typeface="+mn-cs"/>
                        </a:rPr>
                        <a:t>N20</a:t>
                      </a:r>
                    </a:p>
                  </a:txBody>
                  <a:tcPr marL="68580" marR="68580" marT="0" marB="0" anchor="ctr"/>
                </a:tc>
                <a:tc>
                  <a:txBody>
                    <a:bodyPr/>
                    <a:lstStyle/>
                    <a:p>
                      <a:pPr algn="l">
                        <a:spcAft>
                          <a:spcPts val="0"/>
                        </a:spcAft>
                        <a:tabLst>
                          <a:tab pos="2637155" algn="ctr"/>
                          <a:tab pos="5490845" algn="r"/>
                        </a:tabLst>
                      </a:pPr>
                      <a:r>
                        <a:rPr lang="en-GB" sz="1400" dirty="0">
                          <a:effectLst/>
                        </a:rPr>
                        <a:t>SNPP</a:t>
                      </a:r>
                    </a:p>
                    <a:p>
                      <a:pPr algn="l">
                        <a:spcAft>
                          <a:spcPts val="0"/>
                        </a:spcAft>
                        <a:tabLst>
                          <a:tab pos="2637155" algn="ctr"/>
                          <a:tab pos="5490845" algn="r"/>
                        </a:tabLs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a:effectLst/>
                        </a:rPr>
                        <a:t>SNPP</a:t>
                      </a:r>
                    </a:p>
                    <a:p>
                      <a:pPr algn="l">
                        <a:spcAft>
                          <a:spcPts val="0"/>
                        </a:spcAft>
                        <a:tabLst>
                          <a:tab pos="2637155" algn="ctr"/>
                          <a:tab pos="5490845" algn="r"/>
                        </a:tabLs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37155" algn="ctr"/>
                          <a:tab pos="5490845" algn="r"/>
                        </a:tabLst>
                      </a:pPr>
                      <a:r>
                        <a:rPr lang="en-GB" sz="1400">
                          <a:effectLst/>
                        </a:rPr>
                        <a:t>FY-3C</a:t>
                      </a:r>
                      <a:endParaRPr lang="en-GB" sz="1400">
                        <a:effectLst/>
                        <a:latin typeface="Times New Roman" panose="02020603050405020304" pitchFamily="18" charset="0"/>
                        <a:ea typeface="Times New Roman" panose="02020603050405020304" pitchFamily="18" charset="0"/>
                      </a:endParaRPr>
                    </a:p>
                  </a:txBody>
                  <a:tcPr marL="68580" marR="68580" marT="0" marB="0" anchor="ctr"/>
                </a:tc>
              </a:tr>
              <a:tr h="673927">
                <a:tc>
                  <a:txBody>
                    <a:bodyPr/>
                    <a:lstStyle/>
                    <a:p>
                      <a:pPr algn="ctr">
                        <a:spcAft>
                          <a:spcPts val="0"/>
                        </a:spcAft>
                      </a:pPr>
                      <a:r>
                        <a:rPr lang="en-GB" sz="1400" dirty="0">
                          <a:effectLst/>
                        </a:rPr>
                        <a:t>LANNION </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400" dirty="0" err="1">
                          <a:effectLst/>
                        </a:rPr>
                        <a:t>MetB</a:t>
                      </a:r>
                      <a:r>
                        <a:rPr lang="es-ES" sz="1400" dirty="0">
                          <a:effectLst/>
                        </a:rPr>
                        <a:t> N19</a:t>
                      </a:r>
                      <a:endParaRPr lang="en-GB" sz="1400" dirty="0">
                        <a:effectLst/>
                      </a:endParaRPr>
                    </a:p>
                    <a:p>
                      <a:pPr algn="l">
                        <a:spcAft>
                          <a:spcPts val="0"/>
                        </a:spcAft>
                      </a:pPr>
                      <a:r>
                        <a:rPr lang="es-ES" sz="1400" dirty="0" err="1">
                          <a:effectLst/>
                        </a:rPr>
                        <a:t>MetA</a:t>
                      </a:r>
                      <a:r>
                        <a:rPr lang="es-ES" sz="1400" dirty="0">
                          <a:effectLst/>
                        </a:rPr>
                        <a:t> N18</a:t>
                      </a:r>
                      <a:endParaRPr lang="en-GB" sz="1400" dirty="0">
                        <a:effectLst/>
                      </a:endParaRPr>
                    </a:p>
                    <a:p>
                      <a:pPr algn="l">
                        <a:spcAft>
                          <a:spcPts val="0"/>
                        </a:spcAft>
                      </a:pPr>
                      <a:r>
                        <a:rPr lang="de-DE"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err="1">
                          <a:effectLst/>
                        </a:rPr>
                        <a:t>MetB</a:t>
                      </a:r>
                      <a:endParaRPr lang="en-GB" sz="1400" dirty="0">
                        <a:effectLst/>
                      </a:endParaRPr>
                    </a:p>
                    <a:p>
                      <a:pPr algn="l">
                        <a:spcAft>
                          <a:spcPts val="0"/>
                        </a:spcAft>
                      </a:pPr>
                      <a:r>
                        <a:rPr lang="en-GB" sz="1400" dirty="0" err="1">
                          <a:effectLst/>
                        </a:rPr>
                        <a:t>MetA</a:t>
                      </a:r>
                      <a:r>
                        <a:rPr lang="en-GB" sz="1400" dirty="0">
                          <a:effectLst/>
                        </a:rPr>
                        <a:t> N19</a:t>
                      </a: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err="1">
                          <a:effectLst/>
                        </a:rPr>
                        <a:t>MetB</a:t>
                      </a:r>
                      <a:r>
                        <a:rPr lang="en-GB" sz="1400" dirty="0">
                          <a:effectLst/>
                        </a:rPr>
                        <a:t> </a:t>
                      </a:r>
                      <a:r>
                        <a:rPr lang="en-GB" sz="1400" dirty="0" err="1">
                          <a:effectLst/>
                        </a:rPr>
                        <a:t>MetA</a:t>
                      </a:r>
                      <a:endParaRPr lang="en-GB" sz="1400" dirty="0">
                        <a:effectLst/>
                      </a:endParaRP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err="1">
                          <a:effectLst/>
                        </a:rPr>
                        <a:t>MetB</a:t>
                      </a:r>
                      <a:r>
                        <a:rPr lang="en-GB" sz="1400" dirty="0">
                          <a:effectLst/>
                        </a:rPr>
                        <a:t> </a:t>
                      </a:r>
                      <a:r>
                        <a:rPr lang="en-GB" sz="1400" dirty="0" err="1">
                          <a:effectLst/>
                        </a:rPr>
                        <a:t>MetA</a:t>
                      </a:r>
                      <a:endParaRPr lang="en-GB" sz="1400" dirty="0">
                        <a:effectLst/>
                      </a:endParaRP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smtClean="0">
                          <a:effectLst/>
                        </a:rPr>
                        <a:t>*</a:t>
                      </a:r>
                      <a:r>
                        <a:rPr lang="en-GB" sz="1400" dirty="0" err="1" smtClean="0">
                          <a:effectLst/>
                        </a:rPr>
                        <a:t>MetB</a:t>
                      </a:r>
                      <a:endParaRPr lang="en-GB" sz="1400" dirty="0">
                        <a:effectLst/>
                      </a:endParaRPr>
                    </a:p>
                    <a:p>
                      <a:pPr algn="l">
                        <a:spcAft>
                          <a:spcPts val="0"/>
                        </a:spcAft>
                      </a:pPr>
                      <a:r>
                        <a:rPr lang="en-GB" sz="1400" dirty="0">
                          <a:effectLst/>
                        </a:rPr>
                        <a:t>N19</a:t>
                      </a: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a:effectLst/>
                        </a:rPr>
                        <a:t>SNPP</a:t>
                      </a:r>
                    </a:p>
                    <a:p>
                      <a:pPr marL="0" algn="l" defTabSz="914400" rtl="0" eaLnBrk="1" latinLnBrk="0" hangingPunct="1">
                        <a:spcAft>
                          <a:spcPts val="0"/>
                        </a:spcAft>
                        <a:tabLst>
                          <a:tab pos="2637155" algn="ctr"/>
                          <a:tab pos="5490845" algn="r"/>
                        </a:tabLst>
                      </a:pPr>
                      <a:r>
                        <a:rPr lang="en-GB" sz="1400" kern="1200" dirty="0">
                          <a:solidFill>
                            <a:srgbClr val="FF0000"/>
                          </a:solidFill>
                          <a:effectLst/>
                          <a:latin typeface="+mn-lt"/>
                          <a:ea typeface="+mn-ea"/>
                          <a:cs typeface="+mn-cs"/>
                        </a:rPr>
                        <a:t>N20</a:t>
                      </a:r>
                    </a:p>
                  </a:txBody>
                  <a:tcPr marL="68580" marR="68580" marT="0" marB="0" anchor="ctr"/>
                </a:tc>
                <a:tc>
                  <a:txBody>
                    <a:bodyPr/>
                    <a:lstStyle/>
                    <a:p>
                      <a:pPr algn="l">
                        <a:spcAft>
                          <a:spcPts val="0"/>
                        </a:spcAft>
                      </a:pPr>
                      <a:r>
                        <a:rPr lang="en-GB" sz="1400" dirty="0">
                          <a:effectLst/>
                        </a:rPr>
                        <a:t>SNPP</a:t>
                      </a:r>
                    </a:p>
                    <a:p>
                      <a:pPr algn="l">
                        <a:spcAft>
                          <a:spcPts val="0"/>
                        </a:spcAf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a:effectLst/>
                        </a:rPr>
                        <a:t>SNPP</a:t>
                      </a:r>
                    </a:p>
                    <a:p>
                      <a:pPr algn="l">
                        <a:spcAft>
                          <a:spcPts val="0"/>
                        </a:spcAft>
                        <a:tabLst>
                          <a:tab pos="2637155" algn="ctr"/>
                          <a:tab pos="5490845" algn="r"/>
                        </a:tabLst>
                      </a:pPr>
                      <a:r>
                        <a:rPr lang="en-GB" sz="1400" kern="1200" dirty="0">
                          <a:solidFill>
                            <a:srgbClr val="FF0000"/>
                          </a:solidFill>
                          <a:effectLst/>
                          <a:latin typeface="+mn-lt"/>
                          <a:ea typeface="+mn-ea"/>
                          <a:cs typeface="+mn-cs"/>
                        </a:rPr>
                        <a:t>N20</a:t>
                      </a:r>
                    </a:p>
                  </a:txBody>
                  <a:tcPr marL="68580" marR="68580" marT="0" marB="0" anchor="ctr"/>
                </a:tc>
                <a:tc>
                  <a:txBody>
                    <a:bodyPr/>
                    <a:lstStyle/>
                    <a:p>
                      <a:pPr algn="ctr">
                        <a:spcAft>
                          <a:spcPts val="0"/>
                        </a:spcAft>
                        <a:tabLst>
                          <a:tab pos="2637155" algn="ctr"/>
                          <a:tab pos="5490845" algn="r"/>
                        </a:tabLst>
                      </a:pPr>
                      <a:r>
                        <a:rPr lang="en-GB" sz="1400">
                          <a:effectLst/>
                        </a:rPr>
                        <a:t>FY-3C</a:t>
                      </a:r>
                      <a:endParaRPr lang="en-GB" sz="1400">
                        <a:effectLst/>
                        <a:latin typeface="Times New Roman" panose="02020603050405020304" pitchFamily="18" charset="0"/>
                        <a:ea typeface="Times New Roman" panose="02020603050405020304" pitchFamily="18" charset="0"/>
                      </a:endParaRPr>
                    </a:p>
                  </a:txBody>
                  <a:tcPr marL="68580" marR="68580" marT="0" marB="0" anchor="ctr"/>
                </a:tc>
              </a:tr>
              <a:tr h="673927">
                <a:tc>
                  <a:txBody>
                    <a:bodyPr/>
                    <a:lstStyle/>
                    <a:p>
                      <a:pPr algn="ctr">
                        <a:spcAft>
                          <a:spcPts val="0"/>
                        </a:spcAft>
                        <a:tabLst>
                          <a:tab pos="2637155" algn="ctr"/>
                          <a:tab pos="5490845" algn="r"/>
                        </a:tabLst>
                      </a:pPr>
                      <a:r>
                        <a:rPr lang="en-GB" sz="1400" dirty="0">
                          <a:effectLst/>
                        </a:rPr>
                        <a:t>ATHENS </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de-DE" sz="1400" dirty="0" err="1">
                          <a:effectLst/>
                        </a:rPr>
                        <a:t>MetB</a:t>
                      </a:r>
                      <a:r>
                        <a:rPr lang="de-DE" sz="1400" dirty="0">
                          <a:effectLst/>
                        </a:rPr>
                        <a:t> N19</a:t>
                      </a:r>
                      <a:endParaRPr lang="en-GB" sz="1400" dirty="0">
                        <a:effectLst/>
                      </a:endParaRPr>
                    </a:p>
                    <a:p>
                      <a:pPr algn="l">
                        <a:spcAft>
                          <a:spcPts val="0"/>
                        </a:spcAft>
                        <a:tabLst>
                          <a:tab pos="2637155" algn="ctr"/>
                          <a:tab pos="5490845" algn="r"/>
                        </a:tabLst>
                      </a:pPr>
                      <a:r>
                        <a:rPr lang="de-DE" sz="1400" dirty="0" err="1">
                          <a:effectLst/>
                        </a:rPr>
                        <a:t>MetA</a:t>
                      </a:r>
                      <a:r>
                        <a:rPr lang="de-DE" sz="1400" dirty="0">
                          <a:effectLst/>
                        </a:rPr>
                        <a:t> N18</a:t>
                      </a:r>
                      <a:endParaRPr lang="en-GB" sz="1400" dirty="0">
                        <a:effectLst/>
                      </a:endParaRPr>
                    </a:p>
                    <a:p>
                      <a:pPr algn="l">
                        <a:spcAft>
                          <a:spcPts val="0"/>
                        </a:spcAft>
                      </a:pPr>
                      <a:r>
                        <a:rPr lang="de-DE"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err="1">
                          <a:effectLst/>
                        </a:rPr>
                        <a:t>MetB</a:t>
                      </a:r>
                      <a:endParaRPr lang="en-GB" sz="1400" dirty="0">
                        <a:effectLst/>
                      </a:endParaRPr>
                    </a:p>
                    <a:p>
                      <a:pPr algn="l">
                        <a:spcAft>
                          <a:spcPts val="0"/>
                        </a:spcAft>
                      </a:pPr>
                      <a:r>
                        <a:rPr lang="en-GB" sz="1400" dirty="0" err="1">
                          <a:effectLst/>
                        </a:rPr>
                        <a:t>MetA</a:t>
                      </a:r>
                      <a:r>
                        <a:rPr lang="en-GB" sz="1400" dirty="0">
                          <a:effectLst/>
                        </a:rPr>
                        <a:t> N19</a:t>
                      </a: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err="1">
                          <a:effectLst/>
                        </a:rPr>
                        <a:t>MetB</a:t>
                      </a:r>
                      <a:r>
                        <a:rPr lang="en-GB" sz="1400" dirty="0">
                          <a:effectLst/>
                        </a:rPr>
                        <a:t> </a:t>
                      </a:r>
                      <a:r>
                        <a:rPr lang="en-GB" sz="1400" dirty="0" err="1">
                          <a:effectLst/>
                        </a:rPr>
                        <a:t>MetA</a:t>
                      </a:r>
                      <a:endParaRPr lang="en-GB" sz="1400" dirty="0">
                        <a:effectLst/>
                      </a:endParaRP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err="1">
                          <a:effectLst/>
                        </a:rPr>
                        <a:t>MetB</a:t>
                      </a:r>
                      <a:r>
                        <a:rPr lang="en-GB" sz="1400" dirty="0">
                          <a:effectLst/>
                        </a:rPr>
                        <a:t> </a:t>
                      </a:r>
                      <a:r>
                        <a:rPr lang="en-GB" sz="1400" dirty="0" err="1">
                          <a:effectLst/>
                        </a:rPr>
                        <a:t>MetA</a:t>
                      </a:r>
                      <a:endParaRPr lang="en-GB" sz="1400" dirty="0">
                        <a:effectLst/>
                      </a:endParaRP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smtClean="0">
                          <a:effectLst/>
                        </a:rPr>
                        <a:t>*</a:t>
                      </a:r>
                      <a:r>
                        <a:rPr lang="en-GB" sz="1400" dirty="0" err="1" smtClean="0">
                          <a:effectLst/>
                        </a:rPr>
                        <a:t>MetB</a:t>
                      </a:r>
                      <a:endParaRPr lang="en-GB" sz="1400" dirty="0">
                        <a:effectLst/>
                      </a:endParaRPr>
                    </a:p>
                    <a:p>
                      <a:pPr algn="l">
                        <a:spcAft>
                          <a:spcPts val="0"/>
                        </a:spcAft>
                      </a:pPr>
                      <a:r>
                        <a:rPr lang="en-GB" sz="1400" dirty="0">
                          <a:effectLst/>
                        </a:rPr>
                        <a:t> N19</a:t>
                      </a:r>
                    </a:p>
                    <a:p>
                      <a:pPr algn="l">
                        <a:spcAft>
                          <a:spcPts val="0"/>
                        </a:spcAf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a:effectLst/>
                        </a:rPr>
                        <a:t>SNPP</a:t>
                      </a:r>
                    </a:p>
                    <a:p>
                      <a:pPr algn="l">
                        <a:spcAft>
                          <a:spcPts val="0"/>
                        </a:spcAf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a:effectLst/>
                        </a:rPr>
                        <a:t>SNPP</a:t>
                      </a:r>
                    </a:p>
                    <a:p>
                      <a:pPr algn="l">
                        <a:spcAft>
                          <a:spcPts val="0"/>
                        </a:spcAf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a:effectLst/>
                        </a:rPr>
                        <a:t>SNPP</a:t>
                      </a:r>
                    </a:p>
                    <a:p>
                      <a:pPr algn="l">
                        <a:spcAft>
                          <a:spcPts val="0"/>
                        </a:spcAf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400">
                          <a:effectLst/>
                        </a:rPr>
                        <a:t>FY-3C</a:t>
                      </a:r>
                      <a:endParaRPr lang="en-GB" sz="1400">
                        <a:effectLst/>
                        <a:latin typeface="Times New Roman" panose="02020603050405020304" pitchFamily="18" charset="0"/>
                        <a:ea typeface="Times New Roman" panose="02020603050405020304" pitchFamily="18" charset="0"/>
                      </a:endParaRPr>
                    </a:p>
                  </a:txBody>
                  <a:tcPr marL="68580" marR="68580" marT="0" marB="0" anchor="ctr"/>
                </a:tc>
              </a:tr>
              <a:tr h="673927">
                <a:tc>
                  <a:txBody>
                    <a:bodyPr/>
                    <a:lstStyle/>
                    <a:p>
                      <a:pPr algn="ctr">
                        <a:spcAft>
                          <a:spcPts val="0"/>
                        </a:spcAft>
                      </a:pPr>
                      <a:r>
                        <a:rPr lang="en-GB" sz="1400" dirty="0">
                          <a:effectLst/>
                        </a:rPr>
                        <a:t>MASPALOMAS </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400" dirty="0" err="1">
                          <a:effectLst/>
                        </a:rPr>
                        <a:t>MetB</a:t>
                      </a:r>
                      <a:r>
                        <a:rPr lang="es-ES" sz="1400" dirty="0">
                          <a:effectLst/>
                        </a:rPr>
                        <a:t> N19</a:t>
                      </a:r>
                      <a:endParaRPr lang="en-GB" sz="1400" dirty="0">
                        <a:effectLst/>
                      </a:endParaRPr>
                    </a:p>
                    <a:p>
                      <a:pPr algn="l">
                        <a:spcAft>
                          <a:spcPts val="0"/>
                        </a:spcAft>
                      </a:pPr>
                      <a:r>
                        <a:rPr lang="es-ES" sz="1400" dirty="0" err="1">
                          <a:effectLst/>
                        </a:rPr>
                        <a:t>MetA</a:t>
                      </a:r>
                      <a:r>
                        <a:rPr lang="es-ES" sz="1400" dirty="0">
                          <a:effectLst/>
                        </a:rPr>
                        <a:t> N18</a:t>
                      </a:r>
                      <a:endParaRPr lang="en-GB" sz="1400" dirty="0">
                        <a:effectLst/>
                      </a:endParaRPr>
                    </a:p>
                    <a:p>
                      <a:pPr algn="l">
                        <a:spcAft>
                          <a:spcPts val="0"/>
                        </a:spcAft>
                      </a:pPr>
                      <a:r>
                        <a:rPr lang="de-DE"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err="1">
                          <a:effectLst/>
                        </a:rPr>
                        <a:t>MetB</a:t>
                      </a:r>
                      <a:endParaRPr lang="en-GB" sz="1400" dirty="0">
                        <a:effectLst/>
                      </a:endParaRPr>
                    </a:p>
                    <a:p>
                      <a:pPr algn="l">
                        <a:spcAft>
                          <a:spcPts val="0"/>
                        </a:spcAft>
                        <a:tabLst>
                          <a:tab pos="2637155" algn="ctr"/>
                          <a:tab pos="5490845" algn="r"/>
                        </a:tabLst>
                      </a:pPr>
                      <a:r>
                        <a:rPr lang="en-GB" sz="1400" dirty="0" err="1">
                          <a:effectLst/>
                        </a:rPr>
                        <a:t>MetA</a:t>
                      </a:r>
                      <a:r>
                        <a:rPr lang="en-GB" sz="1400" dirty="0">
                          <a:effectLst/>
                        </a:rPr>
                        <a:t> N19</a:t>
                      </a:r>
                    </a:p>
                    <a:p>
                      <a:pPr algn="l">
                        <a:spcAft>
                          <a:spcPts val="0"/>
                        </a:spcAft>
                        <a:tabLst>
                          <a:tab pos="2637155" algn="ctr"/>
                          <a:tab pos="5490845" algn="r"/>
                        </a:tabLs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err="1">
                          <a:effectLst/>
                        </a:rPr>
                        <a:t>MetB</a:t>
                      </a:r>
                      <a:r>
                        <a:rPr lang="en-GB" sz="1400" dirty="0">
                          <a:effectLst/>
                        </a:rPr>
                        <a:t> </a:t>
                      </a:r>
                      <a:r>
                        <a:rPr lang="en-GB" sz="1400" dirty="0" err="1">
                          <a:effectLst/>
                        </a:rPr>
                        <a:t>MetA</a:t>
                      </a:r>
                      <a:endParaRPr lang="en-GB" sz="1400" dirty="0">
                        <a:effectLst/>
                      </a:endParaRPr>
                    </a:p>
                    <a:p>
                      <a:pPr algn="l">
                        <a:spcAft>
                          <a:spcPts val="0"/>
                        </a:spcAft>
                        <a:tabLst>
                          <a:tab pos="2637155" algn="ctr"/>
                          <a:tab pos="5490845" algn="r"/>
                        </a:tabLs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err="1">
                          <a:effectLst/>
                        </a:rPr>
                        <a:t>MetB</a:t>
                      </a:r>
                      <a:r>
                        <a:rPr lang="en-GB" sz="1400" dirty="0">
                          <a:effectLst/>
                        </a:rPr>
                        <a:t> </a:t>
                      </a:r>
                      <a:r>
                        <a:rPr lang="en-GB" sz="1400" dirty="0" err="1">
                          <a:effectLst/>
                        </a:rPr>
                        <a:t>MetA</a:t>
                      </a:r>
                      <a:endParaRPr lang="en-GB" sz="1400" dirty="0">
                        <a:effectLst/>
                      </a:endParaRPr>
                    </a:p>
                    <a:p>
                      <a:pPr algn="l">
                        <a:spcAft>
                          <a:spcPts val="0"/>
                        </a:spcAft>
                        <a:tabLst>
                          <a:tab pos="2637155" algn="ctr"/>
                          <a:tab pos="5490845" algn="r"/>
                        </a:tabLs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smtClean="0">
                          <a:effectLst/>
                        </a:rPr>
                        <a:t>*</a:t>
                      </a:r>
                      <a:r>
                        <a:rPr lang="en-GB" sz="1400" dirty="0" err="1" smtClean="0">
                          <a:effectLst/>
                        </a:rPr>
                        <a:t>MetB</a:t>
                      </a:r>
                      <a:endParaRPr lang="en-GB" sz="1400" dirty="0">
                        <a:effectLst/>
                      </a:endParaRPr>
                    </a:p>
                    <a:p>
                      <a:pPr algn="l">
                        <a:spcAft>
                          <a:spcPts val="0"/>
                        </a:spcAft>
                        <a:tabLst>
                          <a:tab pos="2637155" algn="ctr"/>
                          <a:tab pos="5490845" algn="r"/>
                        </a:tabLst>
                      </a:pPr>
                      <a:r>
                        <a:rPr lang="en-GB" sz="1400" dirty="0">
                          <a:effectLst/>
                        </a:rPr>
                        <a:t> N19</a:t>
                      </a:r>
                    </a:p>
                    <a:p>
                      <a:pPr algn="l">
                        <a:spcAft>
                          <a:spcPts val="0"/>
                        </a:spcAft>
                        <a:tabLst>
                          <a:tab pos="2637155" algn="ctr"/>
                          <a:tab pos="5490845" algn="r"/>
                        </a:tabLst>
                      </a:pPr>
                      <a:r>
                        <a:rPr lang="en-GB" sz="1400" dirty="0" err="1">
                          <a:solidFill>
                            <a:srgbClr val="FF0000"/>
                          </a:solidFill>
                          <a:effectLst/>
                        </a:rPr>
                        <a:t>MetC</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a:effectLst/>
                        </a:rPr>
                        <a:t>SNPP</a:t>
                      </a:r>
                    </a:p>
                    <a:p>
                      <a:pPr algn="l">
                        <a:spcAft>
                          <a:spcPts val="0"/>
                        </a:spcAft>
                        <a:tabLst>
                          <a:tab pos="2637155" algn="ctr"/>
                          <a:tab pos="5490845" algn="r"/>
                        </a:tabLs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a:effectLst/>
                        </a:rPr>
                        <a:t>SNPP</a:t>
                      </a:r>
                    </a:p>
                    <a:p>
                      <a:pPr algn="l">
                        <a:spcAft>
                          <a:spcPts val="0"/>
                        </a:spcAft>
                        <a:tabLst>
                          <a:tab pos="2637155" algn="ctr"/>
                          <a:tab pos="5490845" algn="r"/>
                        </a:tabLs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400" dirty="0">
                          <a:effectLst/>
                        </a:rPr>
                        <a:t>SNPP</a:t>
                      </a:r>
                    </a:p>
                    <a:p>
                      <a:pPr algn="l">
                        <a:spcAft>
                          <a:spcPts val="0"/>
                        </a:spcAft>
                        <a:tabLst>
                          <a:tab pos="2637155" algn="ctr"/>
                          <a:tab pos="5490845" algn="r"/>
                        </a:tabLst>
                      </a:pPr>
                      <a:r>
                        <a:rPr lang="en-GB" sz="1400" dirty="0">
                          <a:solidFill>
                            <a:srgbClr val="FF0000"/>
                          </a:solidFill>
                          <a:effectLst/>
                        </a:rPr>
                        <a:t>N20</a:t>
                      </a:r>
                      <a:endParaRPr lang="en-GB" sz="14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37155" algn="ctr"/>
                          <a:tab pos="5490845" algn="r"/>
                        </a:tabLst>
                      </a:pPr>
                      <a:r>
                        <a:rPr lang="en-GB" sz="1400" dirty="0">
                          <a:effectLst/>
                        </a:rPr>
                        <a:t>FY-3C</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4" name="TextBox 3"/>
          <p:cNvSpPr txBox="1"/>
          <p:nvPr/>
        </p:nvSpPr>
        <p:spPr>
          <a:xfrm>
            <a:off x="154983" y="6038926"/>
            <a:ext cx="3903633" cy="461665"/>
          </a:xfrm>
          <a:prstGeom prst="rect">
            <a:avLst/>
          </a:prstGeom>
          <a:noFill/>
        </p:spPr>
        <p:txBody>
          <a:bodyPr wrap="none" rtlCol="0">
            <a:spAutoFit/>
          </a:bodyPr>
          <a:lstStyle/>
          <a:p>
            <a:r>
              <a:rPr lang="en-US" sz="1200" dirty="0" smtClean="0">
                <a:solidFill>
                  <a:schemeClr val="tx1"/>
                </a:solidFill>
              </a:rPr>
              <a:t>Notes : 	a. </a:t>
            </a:r>
            <a:r>
              <a:rPr lang="en-US" sz="1200" dirty="0" err="1" smtClean="0">
                <a:solidFill>
                  <a:srgbClr val="FF0000"/>
                </a:solidFill>
              </a:rPr>
              <a:t>MetC</a:t>
            </a:r>
            <a:r>
              <a:rPr lang="en-US" sz="1200" dirty="0" smtClean="0">
                <a:solidFill>
                  <a:srgbClr val="FF0000"/>
                </a:solidFill>
              </a:rPr>
              <a:t> / N20</a:t>
            </a:r>
            <a:r>
              <a:rPr lang="en-US" sz="1200" dirty="0" smtClean="0">
                <a:solidFill>
                  <a:schemeClr val="tx1"/>
                </a:solidFill>
              </a:rPr>
              <a:t> </a:t>
            </a:r>
            <a:r>
              <a:rPr lang="en-US" sz="1200" dirty="0" smtClean="0">
                <a:solidFill>
                  <a:schemeClr val="tx1"/>
                </a:solidFill>
                <a:sym typeface="Wingdings" panose="05000000000000000000" pitchFamily="2" charset="2"/>
              </a:rPr>
              <a:t> </a:t>
            </a:r>
            <a:r>
              <a:rPr lang="en-US" sz="1200" dirty="0" smtClean="0">
                <a:solidFill>
                  <a:schemeClr val="tx1"/>
                </a:solidFill>
              </a:rPr>
              <a:t> </a:t>
            </a:r>
            <a:r>
              <a:rPr lang="en-US" sz="1200" dirty="0">
                <a:solidFill>
                  <a:schemeClr val="tx1"/>
                </a:solidFill>
              </a:rPr>
              <a:t>Q</a:t>
            </a:r>
            <a:r>
              <a:rPr lang="en-US" sz="1200" dirty="0" smtClean="0">
                <a:solidFill>
                  <a:schemeClr val="tx1"/>
                </a:solidFill>
              </a:rPr>
              <a:t>1 2019</a:t>
            </a:r>
          </a:p>
          <a:p>
            <a:r>
              <a:rPr lang="en-US" sz="1200" dirty="0">
                <a:solidFill>
                  <a:schemeClr val="tx1"/>
                </a:solidFill>
              </a:rPr>
              <a:t>	</a:t>
            </a:r>
            <a:r>
              <a:rPr lang="en-US" sz="1200" dirty="0" smtClean="0">
                <a:solidFill>
                  <a:schemeClr val="tx1"/>
                </a:solidFill>
              </a:rPr>
              <a:t>b. </a:t>
            </a:r>
            <a:r>
              <a:rPr lang="en-US" sz="1200" dirty="0">
                <a:solidFill>
                  <a:schemeClr val="tx1"/>
                </a:solidFill>
              </a:rPr>
              <a:t>* </a:t>
            </a:r>
            <a:r>
              <a:rPr lang="en-US" sz="1200" dirty="0" err="1">
                <a:solidFill>
                  <a:srgbClr val="FF0000"/>
                </a:solidFill>
              </a:rPr>
              <a:t>MetC</a:t>
            </a:r>
            <a:r>
              <a:rPr lang="en-US" sz="1200" dirty="0">
                <a:solidFill>
                  <a:schemeClr val="tx1"/>
                </a:solidFill>
              </a:rPr>
              <a:t> will replace </a:t>
            </a:r>
            <a:r>
              <a:rPr lang="en-US" sz="1200" dirty="0" err="1">
                <a:solidFill>
                  <a:schemeClr val="tx1"/>
                </a:solidFill>
              </a:rPr>
              <a:t>MetB</a:t>
            </a:r>
            <a:r>
              <a:rPr lang="en-US" sz="1200" dirty="0">
                <a:solidFill>
                  <a:schemeClr val="tx1"/>
                </a:solidFill>
              </a:rPr>
              <a:t> for NWC</a:t>
            </a:r>
            <a:endParaRPr lang="en-GB" sz="1200" dirty="0">
              <a:solidFill>
                <a:schemeClr val="tx1"/>
              </a:solidFill>
            </a:endParaRPr>
          </a:p>
        </p:txBody>
      </p:sp>
    </p:spTree>
    <p:extLst>
      <p:ext uri="{BB962C8B-B14F-4D97-AF65-F5344CB8AC3E}">
        <p14:creationId xmlns:p14="http://schemas.microsoft.com/office/powerpoint/2010/main" val="121755222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EARS </a:t>
            </a:r>
            <a:r>
              <a:rPr lang="en-IE" dirty="0" smtClean="0"/>
              <a:t>Non-core </a:t>
            </a:r>
            <a:r>
              <a:rPr lang="en-IE" dirty="0"/>
              <a:t>Stations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633171181"/>
              </p:ext>
            </p:extLst>
          </p:nvPr>
        </p:nvGraphicFramePr>
        <p:xfrm>
          <a:off x="208771" y="1062897"/>
          <a:ext cx="9249575" cy="4572000"/>
        </p:xfrm>
        <a:graphic>
          <a:graphicData uri="http://schemas.openxmlformats.org/drawingml/2006/table">
            <a:tbl>
              <a:tblPr firstRow="1" firstCol="1" bandRow="1">
                <a:tableStyleId>{073A0DAA-6AF3-43AB-8588-CEC1D06C72B9}</a:tableStyleId>
              </a:tblPr>
              <a:tblGrid>
                <a:gridCol w="1592422"/>
                <a:gridCol w="1014706"/>
                <a:gridCol w="824548"/>
                <a:gridCol w="831393"/>
                <a:gridCol w="831393"/>
                <a:gridCol w="831393"/>
                <a:gridCol w="831393"/>
                <a:gridCol w="831393"/>
                <a:gridCol w="831393"/>
                <a:gridCol w="829541"/>
              </a:tblGrid>
              <a:tr h="326633">
                <a:tc>
                  <a:txBody>
                    <a:bodyPr/>
                    <a:lstStyle/>
                    <a:p>
                      <a:pPr algn="ctr">
                        <a:spcAft>
                          <a:spcPts val="0"/>
                        </a:spcAft>
                      </a:pPr>
                      <a:r>
                        <a:rPr lang="en-GB" sz="1200" dirty="0">
                          <a:effectLst/>
                        </a:rPr>
                        <a:t>SERVICE/ </a:t>
                      </a:r>
                      <a:br>
                        <a:rPr lang="en-GB" sz="1200" dirty="0">
                          <a:effectLst/>
                        </a:rPr>
                      </a:br>
                      <a:r>
                        <a:rPr lang="en-GB" sz="1200" dirty="0">
                          <a:effectLst/>
                        </a:rPr>
                        <a:t>DB STATION</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200">
                          <a:effectLst/>
                        </a:rPr>
                        <a:t>EARS ATOVS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EARS AVHRR</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EARS ASCAT</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EARS IASI/L2</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EARS NWC</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EARS </a:t>
                      </a:r>
                      <a:br>
                        <a:rPr lang="en-GB" sz="1200">
                          <a:effectLst/>
                        </a:rPr>
                      </a:br>
                      <a:r>
                        <a:rPr lang="en-GB" sz="1200">
                          <a:effectLst/>
                        </a:rPr>
                        <a:t>ATMS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EARS </a:t>
                      </a:r>
                      <a:br>
                        <a:rPr lang="en-GB" sz="1200">
                          <a:effectLst/>
                        </a:rPr>
                      </a:br>
                      <a:r>
                        <a:rPr lang="en-GB" sz="1200">
                          <a:effectLst/>
                        </a:rPr>
                        <a:t>CrIS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EARS </a:t>
                      </a:r>
                      <a:br>
                        <a:rPr lang="en-GB" sz="1200">
                          <a:effectLst/>
                        </a:rPr>
                      </a:br>
                      <a:r>
                        <a:rPr lang="en-GB" sz="1200">
                          <a:effectLst/>
                        </a:rPr>
                        <a:t>VIIRS</a:t>
                      </a:r>
                      <a:endParaRPr lang="en-GB"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GB" sz="1200">
                          <a:effectLst/>
                        </a:rPr>
                        <a:t>EARS VASS</a:t>
                      </a:r>
                      <a:endParaRPr lang="en-GB" sz="1200">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tabLst>
                          <a:tab pos="2637155" algn="ctr"/>
                          <a:tab pos="5490845" algn="r"/>
                        </a:tabLst>
                      </a:pPr>
                      <a:r>
                        <a:rPr lang="en-GB" sz="1200">
                          <a:effectLst/>
                        </a:rPr>
                        <a:t>MOSCOW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s-ES" sz="1200">
                          <a:effectLst/>
                        </a:rPr>
                        <a:t>MetB N19</a:t>
                      </a:r>
                      <a:endParaRPr lang="en-GB" sz="1200">
                        <a:effectLst/>
                      </a:endParaRPr>
                    </a:p>
                    <a:p>
                      <a:pPr algn="l">
                        <a:spcAft>
                          <a:spcPts val="0"/>
                        </a:spcAft>
                        <a:tabLst>
                          <a:tab pos="2637155" algn="ctr"/>
                          <a:tab pos="5490845" algn="r"/>
                        </a:tabLst>
                      </a:pPr>
                      <a:r>
                        <a:rPr lang="es-ES" sz="1200">
                          <a:effectLst/>
                        </a:rPr>
                        <a:t>MetA N18</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200">
                          <a:effectLst/>
                        </a:rPr>
                        <a:t>MetB</a:t>
                      </a:r>
                    </a:p>
                    <a:p>
                      <a:pPr algn="l">
                        <a:spcAft>
                          <a:spcPts val="0"/>
                        </a:spcAft>
                        <a:tabLst>
                          <a:tab pos="2637155" algn="ctr"/>
                          <a:tab pos="5490845" algn="r"/>
                        </a:tabLst>
                      </a:pPr>
                      <a:r>
                        <a:rPr lang="en-GB" sz="1200">
                          <a:effectLst/>
                        </a:rPr>
                        <a:t>MetA N19</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200">
                          <a:effectLst/>
                        </a:rPr>
                        <a:t>MetA MetB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200">
                          <a:effectLst/>
                        </a:rPr>
                        <a:t>MetB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MetB</a:t>
                      </a:r>
                    </a:p>
                    <a:p>
                      <a:pPr algn="l">
                        <a:spcAft>
                          <a:spcPts val="0"/>
                        </a:spcAft>
                      </a:pPr>
                      <a:r>
                        <a:rPr lang="en-GB" sz="1200">
                          <a:effectLst/>
                        </a:rPr>
                        <a:t>N19</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SNPP</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dirty="0">
                          <a:effectLst/>
                        </a:rPr>
                        <a:t>SNPP</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tabLst>
                          <a:tab pos="2637155" algn="ctr"/>
                          <a:tab pos="5490845" algn="r"/>
                        </a:tabLst>
                      </a:pPr>
                      <a:r>
                        <a:rPr lang="en-GB" sz="1200">
                          <a:effectLst/>
                        </a:rPr>
                        <a:t>NOVOSIBIRSK</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s-ES" sz="1200">
                          <a:effectLst/>
                        </a:rPr>
                        <a:t>MetB N18 N19</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s-ES" sz="1200">
                          <a:effectLst/>
                        </a:rPr>
                        <a:t>MetB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pPr algn="ct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tabLst>
                          <a:tab pos="2637155" algn="ctr"/>
                          <a:tab pos="5490845" algn="r"/>
                        </a:tabLst>
                      </a:pPr>
                      <a:r>
                        <a:rPr lang="en-GB" sz="1200">
                          <a:effectLst/>
                        </a:rPr>
                        <a:t>KHABAROVSK</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s-ES" sz="1200">
                          <a:effectLst/>
                        </a:rPr>
                        <a:t>MetB N18 N19</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s-ES" sz="1200">
                          <a:effectLst/>
                        </a:rPr>
                        <a:t>MetB</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pPr algn="ct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pPr>
                      <a:r>
                        <a:rPr lang="en-GB" sz="1200">
                          <a:effectLst/>
                        </a:rPr>
                        <a:t>EDMONTON</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MetB N19</a:t>
                      </a:r>
                    </a:p>
                    <a:p>
                      <a:pPr algn="l">
                        <a:spcAft>
                          <a:spcPts val="0"/>
                        </a:spcAft>
                        <a:tabLst>
                          <a:tab pos="2637155" algn="ctr"/>
                          <a:tab pos="5490845" algn="r"/>
                        </a:tabLst>
                      </a:pPr>
                      <a:r>
                        <a:rPr lang="en-GB" sz="1200">
                          <a:effectLst/>
                        </a:rPr>
                        <a:t>N18</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pPr algn="l">
                        <a:spcAft>
                          <a:spcPts val="0"/>
                        </a:spcAft>
                      </a:pPr>
                      <a:r>
                        <a:rPr lang="en-GB" sz="1200">
                          <a:effectLst/>
                        </a:rPr>
                        <a:t>MetB</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pPr algn="ct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pPr>
                      <a:r>
                        <a:rPr lang="en-GB" sz="1200">
                          <a:effectLst/>
                        </a:rPr>
                        <a:t>GANDER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dirty="0" err="1">
                          <a:effectLst/>
                        </a:rPr>
                        <a:t>MetB</a:t>
                      </a:r>
                      <a:r>
                        <a:rPr lang="es-ES" sz="1200" dirty="0">
                          <a:effectLst/>
                        </a:rPr>
                        <a:t> N19</a:t>
                      </a:r>
                      <a:endParaRPr lang="en-GB" sz="1200" dirty="0">
                        <a:effectLst/>
                      </a:endParaRPr>
                    </a:p>
                    <a:p>
                      <a:pPr algn="l">
                        <a:spcAft>
                          <a:spcPts val="0"/>
                        </a:spcAft>
                      </a:pPr>
                      <a:r>
                        <a:rPr lang="es-ES" sz="1200" dirty="0" smtClean="0">
                          <a:effectLst/>
                        </a:rPr>
                        <a:t>N18</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dirty="0" err="1">
                          <a:effectLst/>
                        </a:rPr>
                        <a:t>MetB</a:t>
                      </a:r>
                      <a:endParaRPr lang="en-GB" sz="1200" dirty="0">
                        <a:effectLst/>
                      </a:endParaRPr>
                    </a:p>
                    <a:p>
                      <a:pPr algn="l">
                        <a:spcAft>
                          <a:spcPts val="0"/>
                        </a:spcAft>
                      </a:pPr>
                      <a:r>
                        <a:rPr lang="en-GB" sz="1200" dirty="0" smtClean="0">
                          <a:effectLst/>
                        </a:rPr>
                        <a:t>N19</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dirty="0" err="1" smtClean="0">
                          <a:effectLst/>
                        </a:rPr>
                        <a:t>MetB</a:t>
                      </a:r>
                      <a:r>
                        <a:rPr lang="en-GB" sz="1200" dirty="0" smtClean="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dirty="0" err="1" smtClean="0">
                          <a:effectLst/>
                        </a:rPr>
                        <a:t>MetB</a:t>
                      </a:r>
                      <a:r>
                        <a:rPr lang="en-GB" sz="1200" dirty="0" smtClean="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MetB N19</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pPr>
                      <a:r>
                        <a:rPr lang="en-GB" sz="1200">
                          <a:effectLst/>
                        </a:rPr>
                        <a:t>GILMORE CREEK</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MetB N19</a:t>
                      </a:r>
                    </a:p>
                    <a:p>
                      <a:pPr algn="l">
                        <a:spcAft>
                          <a:spcPts val="0"/>
                        </a:spcAft>
                      </a:pPr>
                      <a:r>
                        <a:rPr lang="en-GB" sz="1200">
                          <a:effectLst/>
                        </a:rPr>
                        <a:t>N18</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C"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r>
              <a:tr h="100405">
                <a:tc>
                  <a:txBody>
                    <a:bodyPr/>
                    <a:lstStyle/>
                    <a:p>
                      <a:pPr algn="ctr">
                        <a:spcAft>
                          <a:spcPts val="0"/>
                        </a:spcAft>
                      </a:pPr>
                      <a:r>
                        <a:rPr lang="en-GB" sz="1200">
                          <a:effectLst/>
                        </a:rPr>
                        <a:t>WALLOPS</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MetB N19</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C"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pPr>
                      <a:r>
                        <a:rPr lang="en-GB" sz="1200">
                          <a:effectLst/>
                        </a:rPr>
                        <a:t>MONTEREY</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s-ES" sz="1200">
                          <a:effectLst/>
                        </a:rPr>
                        <a:t>MetB N19</a:t>
                      </a:r>
                      <a:endParaRPr lang="en-GB" sz="1200">
                        <a:effectLst/>
                      </a:endParaRPr>
                    </a:p>
                    <a:p>
                      <a:pPr algn="l">
                        <a:spcAft>
                          <a:spcPts val="0"/>
                        </a:spcAft>
                      </a:pPr>
                      <a:r>
                        <a:rPr lang="es-ES" sz="1200">
                          <a:effectLst/>
                        </a:rPr>
                        <a:t>MetA N18</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de-DE"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de-DE"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de-DE"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de-DE"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C"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pPr>
                      <a:r>
                        <a:rPr lang="en-GB" sz="1200" dirty="0">
                          <a:effectLst/>
                        </a:rPr>
                        <a:t>MIAMI</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dirty="0" smtClean="0">
                          <a:effectLst/>
                        </a:rPr>
                        <a:t>N19</a:t>
                      </a:r>
                      <a:endParaRPr lang="en-GB" sz="1200" dirty="0">
                        <a:effectLst/>
                      </a:endParaRPr>
                    </a:p>
                    <a:p>
                      <a:pPr algn="l">
                        <a:spcAft>
                          <a:spcPts val="0"/>
                        </a:spcAft>
                      </a:pPr>
                      <a:r>
                        <a:rPr lang="en-GB" sz="1200" dirty="0" smtClean="0">
                          <a:effectLst/>
                        </a:rPr>
                        <a:t>N18</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pPr>
                      <a:r>
                        <a:rPr lang="en-GB" sz="1200">
                          <a:effectLst/>
                        </a:rPr>
                        <a:t>FORD ISLAND</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N19 </a:t>
                      </a:r>
                      <a:br>
                        <a:rPr lang="en-GB" sz="1200">
                          <a:effectLst/>
                        </a:rPr>
                      </a:br>
                      <a:r>
                        <a:rPr lang="en-GB" sz="1200">
                          <a:effectLst/>
                        </a:rPr>
                        <a:t>N18</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pPr>
                      <a:r>
                        <a:rPr lang="en-GB" sz="1200">
                          <a:effectLst/>
                        </a:rPr>
                        <a:t>MUSCAT</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MetB N19</a:t>
                      </a:r>
                    </a:p>
                    <a:p>
                      <a:pPr algn="l">
                        <a:spcAft>
                          <a:spcPts val="0"/>
                        </a:spcAft>
                      </a:pPr>
                      <a:r>
                        <a:rPr lang="en-GB" sz="1200">
                          <a:effectLst/>
                        </a:rPr>
                        <a:t>MetA N18</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MetB MetA</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S"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pPr>
                      <a:r>
                        <a:rPr lang="en-GB" sz="1200">
                          <a:effectLst/>
                        </a:rPr>
                        <a:t>SAINT-DENIS</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MetB N19</a:t>
                      </a:r>
                    </a:p>
                    <a:p>
                      <a:pPr algn="l">
                        <a:spcAft>
                          <a:spcPts val="0"/>
                        </a:spcAft>
                      </a:pPr>
                      <a:r>
                        <a:rPr lang="en-GB" sz="1200">
                          <a:effectLst/>
                        </a:rPr>
                        <a:t>MetA N18</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200">
                          <a:effectLst/>
                        </a:rPr>
                        <a:t>MetB MetA</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SNPP</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dirty="0">
                          <a:effectLst/>
                        </a:rPr>
                        <a:t>SNPP</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tabLst>
                          <a:tab pos="2637155" algn="ctr"/>
                          <a:tab pos="5490845" algn="r"/>
                        </a:tabLst>
                      </a:pPr>
                      <a:r>
                        <a:rPr lang="en-GB" sz="1200">
                          <a:effectLst/>
                        </a:rPr>
                        <a:t> </a:t>
                      </a:r>
                      <a:endParaRPr lang="en-GB"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37155" algn="ctr"/>
                          <a:tab pos="5490845" algn="r"/>
                        </a:tabLst>
                      </a:pPr>
                      <a:r>
                        <a:rPr lang="en-GB" sz="1200" dirty="0">
                          <a:effectLst/>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74874847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priorities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188783678"/>
              </p:ext>
            </p:extLst>
          </p:nvPr>
        </p:nvGraphicFramePr>
        <p:xfrm>
          <a:off x="880217" y="1777523"/>
          <a:ext cx="6931394" cy="4211352"/>
        </p:xfrm>
        <a:graphic>
          <a:graphicData uri="http://schemas.openxmlformats.org/drawingml/2006/table">
            <a:tbl>
              <a:tblPr firstRow="1" firstCol="1" bandRow="1"/>
              <a:tblGrid>
                <a:gridCol w="1732458"/>
                <a:gridCol w="1732458"/>
                <a:gridCol w="1733239"/>
                <a:gridCol w="1733239"/>
              </a:tblGrid>
              <a:tr h="1089803">
                <a:tc>
                  <a:txBody>
                    <a:bodyPr/>
                    <a:lstStyle/>
                    <a:p>
                      <a:pPr algn="ctr">
                        <a:spcBef>
                          <a:spcPts val="300"/>
                        </a:spcBef>
                        <a:spcAft>
                          <a:spcPts val="300"/>
                        </a:spcAft>
                      </a:pPr>
                      <a:r>
                        <a:rPr lang="en-GB" sz="1800" b="1" dirty="0">
                          <a:solidFill>
                            <a:srgbClr val="FFFFFF"/>
                          </a:solidFill>
                          <a:effectLst/>
                          <a:latin typeface="Arial" panose="020B0604020202020204" pitchFamily="34" charset="0"/>
                          <a:ea typeface="Times New Roman" panose="02020603050405020304" pitchFamily="18" charset="0"/>
                        </a:rPr>
                        <a:t>Orbit</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spcBef>
                          <a:spcPts val="300"/>
                        </a:spcBef>
                        <a:spcAft>
                          <a:spcPts val="300"/>
                        </a:spcAft>
                      </a:pPr>
                      <a:r>
                        <a:rPr lang="en-GB" sz="1800" b="1" dirty="0">
                          <a:solidFill>
                            <a:srgbClr val="FFFFFF"/>
                          </a:solidFill>
                          <a:effectLst/>
                          <a:latin typeface="Arial" panose="020B0604020202020204" pitchFamily="34" charset="0"/>
                          <a:ea typeface="Times New Roman" panose="02020603050405020304" pitchFamily="18" charset="0"/>
                        </a:rPr>
                        <a:t>Satellite</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spcBef>
                          <a:spcPts val="300"/>
                        </a:spcBef>
                        <a:spcAft>
                          <a:spcPts val="300"/>
                        </a:spcAft>
                      </a:pPr>
                      <a:r>
                        <a:rPr lang="en-GB" sz="1800" b="1">
                          <a:solidFill>
                            <a:srgbClr val="FFFFFF"/>
                          </a:solidFill>
                          <a:effectLst/>
                          <a:latin typeface="Arial" panose="020B0604020202020204" pitchFamily="34" charset="0"/>
                          <a:ea typeface="Times New Roman" panose="02020603050405020304" pitchFamily="18" charset="0"/>
                        </a:rPr>
                        <a:t>Satellite Acquisition Priorities</a:t>
                      </a:r>
                      <a:br>
                        <a:rPr lang="en-GB" sz="1800" b="1">
                          <a:solidFill>
                            <a:srgbClr val="FFFFFF"/>
                          </a:solidFill>
                          <a:effectLst/>
                          <a:latin typeface="Arial" panose="020B0604020202020204" pitchFamily="34" charset="0"/>
                          <a:ea typeface="Times New Roman" panose="02020603050405020304" pitchFamily="18" charset="0"/>
                        </a:rPr>
                      </a:br>
                      <a:r>
                        <a:rPr lang="en-GB" sz="1800" b="1">
                          <a:solidFill>
                            <a:srgbClr val="FFFFFF"/>
                          </a:solidFill>
                          <a:effectLst/>
                          <a:latin typeface="Arial" panose="020B0604020202020204" pitchFamily="34" charset="0"/>
                          <a:ea typeface="Times New Roman" panose="02020603050405020304" pitchFamily="18" charset="0"/>
                        </a:rPr>
                        <a:t/>
                      </a:r>
                      <a:br>
                        <a:rPr lang="en-GB" sz="1800" b="1">
                          <a:solidFill>
                            <a:srgbClr val="FFFFFF"/>
                          </a:solidFill>
                          <a:effectLst/>
                          <a:latin typeface="Arial" panose="020B0604020202020204" pitchFamily="34" charset="0"/>
                          <a:ea typeface="Times New Roman" panose="02020603050405020304" pitchFamily="18" charset="0"/>
                        </a:rPr>
                      </a:br>
                      <a:r>
                        <a:rPr lang="en-GB" sz="1800" b="1">
                          <a:solidFill>
                            <a:srgbClr val="FFFFFF"/>
                          </a:solidFill>
                          <a:effectLst/>
                          <a:latin typeface="Arial" panose="020B0604020202020204" pitchFamily="34" charset="0"/>
                          <a:ea typeface="Times New Roman" panose="02020603050405020304" pitchFamily="18" charset="0"/>
                        </a:rPr>
                        <a:t>Current </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spcBef>
                          <a:spcPts val="300"/>
                        </a:spcBef>
                        <a:spcAft>
                          <a:spcPts val="300"/>
                        </a:spcAft>
                      </a:pPr>
                      <a:r>
                        <a:rPr lang="en-GB" sz="1800" b="1">
                          <a:solidFill>
                            <a:srgbClr val="FFFFFF"/>
                          </a:solidFill>
                          <a:effectLst/>
                          <a:latin typeface="Arial" panose="020B0604020202020204" pitchFamily="34" charset="0"/>
                          <a:ea typeface="Times New Roman" panose="02020603050405020304" pitchFamily="18" charset="0"/>
                        </a:rPr>
                        <a:t>Satellite Acquisition Priorities</a:t>
                      </a:r>
                      <a:br>
                        <a:rPr lang="en-GB" sz="1800" b="1">
                          <a:solidFill>
                            <a:srgbClr val="FFFFFF"/>
                          </a:solidFill>
                          <a:effectLst/>
                          <a:latin typeface="Arial" panose="020B0604020202020204" pitchFamily="34" charset="0"/>
                          <a:ea typeface="Times New Roman" panose="02020603050405020304" pitchFamily="18" charset="0"/>
                        </a:rPr>
                      </a:br>
                      <a:endParaRPr lang="en-GB" sz="1800">
                        <a:effectLst/>
                        <a:latin typeface="Times New Roman" panose="02020603050405020304" pitchFamily="18" charset="0"/>
                        <a:ea typeface="Times New Roman" panose="02020603050405020304" pitchFamily="18" charset="0"/>
                      </a:endParaRPr>
                    </a:p>
                    <a:p>
                      <a:pPr algn="ctr">
                        <a:spcBef>
                          <a:spcPts val="300"/>
                        </a:spcBef>
                        <a:spcAft>
                          <a:spcPts val="300"/>
                        </a:spcAft>
                      </a:pPr>
                      <a:r>
                        <a:rPr lang="en-GB" sz="1800" b="1">
                          <a:solidFill>
                            <a:srgbClr val="FFFFFF"/>
                          </a:solidFill>
                          <a:effectLst/>
                          <a:latin typeface="Arial" panose="020B0604020202020204" pitchFamily="34" charset="0"/>
                          <a:ea typeface="Times New Roman" panose="02020603050405020304" pitchFamily="18" charset="0"/>
                        </a:rPr>
                        <a:t>with N20 and FY-3D</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208686">
                <a:tc rowSpan="3">
                  <a:txBody>
                    <a:bodyPr/>
                    <a:lstStyle/>
                    <a:p>
                      <a:pPr algn="ctr">
                        <a:spcBef>
                          <a:spcPts val="300"/>
                        </a:spcBef>
                        <a:spcAft>
                          <a:spcPts val="300"/>
                        </a:spcAft>
                      </a:pPr>
                      <a:r>
                        <a:rPr lang="en-GB" sz="1800" b="1">
                          <a:solidFill>
                            <a:srgbClr val="1F497D"/>
                          </a:solidFill>
                          <a:effectLst/>
                          <a:latin typeface="Arial" panose="020B0604020202020204" pitchFamily="34" charset="0"/>
                          <a:ea typeface="Times New Roman" panose="02020603050405020304" pitchFamily="18" charset="0"/>
                        </a:rPr>
                        <a:t>Mid-morning</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spcBef>
                          <a:spcPts val="300"/>
                        </a:spcBef>
                        <a:spcAft>
                          <a:spcPts val="300"/>
                        </a:spcAft>
                      </a:pPr>
                      <a:r>
                        <a:rPr lang="en-GB" sz="1800" b="1">
                          <a:solidFill>
                            <a:srgbClr val="1F497D"/>
                          </a:solidFill>
                          <a:effectLst/>
                          <a:latin typeface="Arial" panose="020B0604020202020204" pitchFamily="34" charset="0"/>
                          <a:ea typeface="Times New Roman" panose="02020603050405020304" pitchFamily="18" charset="0"/>
                        </a:rPr>
                        <a:t>Metop-B</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Bef>
                          <a:spcPts val="300"/>
                        </a:spcBef>
                        <a:spcAft>
                          <a:spcPts val="300"/>
                        </a:spcAft>
                      </a:pPr>
                      <a:r>
                        <a:rPr lang="en-GB" sz="1800">
                          <a:solidFill>
                            <a:srgbClr val="1F497D"/>
                          </a:solidFill>
                          <a:effectLst/>
                          <a:latin typeface="Arial" panose="020B0604020202020204" pitchFamily="34" charset="0"/>
                          <a:ea typeface="Times New Roman" panose="02020603050405020304" pitchFamily="18" charset="0"/>
                        </a:rPr>
                        <a:t>1</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Bef>
                          <a:spcPts val="300"/>
                        </a:spcBef>
                        <a:spcAft>
                          <a:spcPts val="300"/>
                        </a:spcAft>
                      </a:pPr>
                      <a:r>
                        <a:rPr lang="en-GB" sz="1800">
                          <a:solidFill>
                            <a:srgbClr val="1F497D"/>
                          </a:solidFill>
                          <a:effectLst/>
                          <a:latin typeface="Arial" panose="020B0604020202020204" pitchFamily="34" charset="0"/>
                          <a:ea typeface="Times New Roman" panose="02020603050405020304" pitchFamily="18" charset="0"/>
                        </a:rPr>
                        <a:t>1</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08686">
                <a:tc vMerge="1">
                  <a:txBody>
                    <a:bodyPr/>
                    <a:lstStyle/>
                    <a:p>
                      <a:endParaRPr lang="en-GB"/>
                    </a:p>
                  </a:txBody>
                  <a:tcPr/>
                </a:tc>
                <a:tc>
                  <a:txBody>
                    <a:bodyPr/>
                    <a:lstStyle/>
                    <a:p>
                      <a:pPr algn="l">
                        <a:spcBef>
                          <a:spcPts val="300"/>
                        </a:spcBef>
                        <a:spcAft>
                          <a:spcPts val="300"/>
                        </a:spcAft>
                      </a:pPr>
                      <a:r>
                        <a:rPr lang="en-GB" sz="1800" b="1">
                          <a:solidFill>
                            <a:srgbClr val="1F497D"/>
                          </a:solidFill>
                          <a:effectLst/>
                          <a:latin typeface="Arial" panose="020B0604020202020204" pitchFamily="34" charset="0"/>
                          <a:ea typeface="Times New Roman" panose="02020603050405020304" pitchFamily="18" charset="0"/>
                        </a:rPr>
                        <a:t>Metop-A</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Bef>
                          <a:spcPts val="300"/>
                        </a:spcBef>
                        <a:spcAft>
                          <a:spcPts val="300"/>
                        </a:spcAft>
                      </a:pPr>
                      <a:r>
                        <a:rPr lang="en-GB" sz="1800" dirty="0">
                          <a:solidFill>
                            <a:srgbClr val="1F497D"/>
                          </a:solidFill>
                          <a:effectLst/>
                          <a:latin typeface="Arial" panose="020B0604020202020204" pitchFamily="34" charset="0"/>
                          <a:ea typeface="Times New Roman" panose="02020603050405020304" pitchFamily="18" charset="0"/>
                        </a:rPr>
                        <a:t>4</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Bef>
                          <a:spcPts val="300"/>
                        </a:spcBef>
                        <a:spcAft>
                          <a:spcPts val="300"/>
                        </a:spcAft>
                      </a:pPr>
                      <a:r>
                        <a:rPr lang="en-GB" sz="1800">
                          <a:solidFill>
                            <a:srgbClr val="1F497D"/>
                          </a:solidFill>
                          <a:effectLst/>
                          <a:latin typeface="Arial" panose="020B0604020202020204" pitchFamily="34" charset="0"/>
                          <a:ea typeface="Times New Roman" panose="02020603050405020304" pitchFamily="18" charset="0"/>
                        </a:rPr>
                        <a:t>4</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08686">
                <a:tc vMerge="1">
                  <a:txBody>
                    <a:bodyPr/>
                    <a:lstStyle/>
                    <a:p>
                      <a:endParaRPr lang="en-GB"/>
                    </a:p>
                  </a:txBody>
                  <a:tcPr/>
                </a:tc>
                <a:tc>
                  <a:txBody>
                    <a:bodyPr/>
                    <a:lstStyle/>
                    <a:p>
                      <a:pPr algn="l">
                        <a:spcBef>
                          <a:spcPts val="300"/>
                        </a:spcBef>
                        <a:spcAft>
                          <a:spcPts val="300"/>
                        </a:spcAft>
                      </a:pPr>
                      <a:r>
                        <a:rPr lang="en-GB" sz="1800" b="1">
                          <a:solidFill>
                            <a:srgbClr val="1F497D"/>
                          </a:solidFill>
                          <a:effectLst/>
                          <a:latin typeface="Arial" panose="020B0604020202020204" pitchFamily="34" charset="0"/>
                          <a:ea typeface="Times New Roman" panose="02020603050405020304" pitchFamily="18" charset="0"/>
                        </a:rPr>
                        <a:t>FY-3C</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Bef>
                          <a:spcPts val="300"/>
                        </a:spcBef>
                        <a:spcAft>
                          <a:spcPts val="300"/>
                        </a:spcAft>
                      </a:pPr>
                      <a:r>
                        <a:rPr lang="en-GB" sz="1800" dirty="0">
                          <a:solidFill>
                            <a:srgbClr val="1F497D"/>
                          </a:solidFill>
                          <a:effectLst/>
                          <a:latin typeface="Arial" panose="020B0604020202020204" pitchFamily="34" charset="0"/>
                          <a:ea typeface="Times New Roman" panose="02020603050405020304" pitchFamily="18" charset="0"/>
                        </a:rPr>
                        <a:t>6</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Bef>
                          <a:spcPts val="300"/>
                        </a:spcBef>
                        <a:spcAft>
                          <a:spcPts val="300"/>
                        </a:spcAft>
                      </a:pPr>
                      <a:r>
                        <a:rPr lang="en-GB" sz="1800">
                          <a:solidFill>
                            <a:srgbClr val="1F497D"/>
                          </a:solidFill>
                          <a:effectLst/>
                          <a:latin typeface="Arial" panose="020B0604020202020204" pitchFamily="34" charset="0"/>
                          <a:ea typeface="Times New Roman" panose="02020603050405020304" pitchFamily="18" charset="0"/>
                        </a:rPr>
                        <a:t>7</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08686">
                <a:tc rowSpan="4">
                  <a:txBody>
                    <a:bodyPr/>
                    <a:lstStyle/>
                    <a:p>
                      <a:pPr algn="ctr">
                        <a:spcBef>
                          <a:spcPts val="300"/>
                        </a:spcBef>
                        <a:spcAft>
                          <a:spcPts val="300"/>
                        </a:spcAft>
                      </a:pPr>
                      <a:r>
                        <a:rPr lang="en-GB" sz="1800" b="1">
                          <a:solidFill>
                            <a:srgbClr val="1F497D"/>
                          </a:solidFill>
                          <a:effectLst/>
                          <a:latin typeface="Arial" panose="020B0604020202020204" pitchFamily="34" charset="0"/>
                          <a:ea typeface="Times New Roman" panose="02020603050405020304" pitchFamily="18" charset="0"/>
                        </a:rPr>
                        <a:t>Afternoon</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300"/>
                        </a:spcAft>
                      </a:pPr>
                      <a:r>
                        <a:rPr lang="en-GB" sz="1800" b="1">
                          <a:solidFill>
                            <a:srgbClr val="1F497D"/>
                          </a:solidFill>
                          <a:effectLst/>
                          <a:latin typeface="Arial" panose="020B0604020202020204" pitchFamily="34" charset="0"/>
                          <a:ea typeface="Times New Roman" panose="02020603050405020304" pitchFamily="18" charset="0"/>
                        </a:rPr>
                        <a:t>NOAA-20 (JPSS-1)</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800" dirty="0" smtClean="0">
                          <a:solidFill>
                            <a:srgbClr val="1F497D"/>
                          </a:solidFill>
                          <a:effectLst/>
                          <a:latin typeface="Arial" panose="020B0604020202020204" pitchFamily="34" charset="0"/>
                          <a:ea typeface="Times New Roman" panose="02020603050405020304" pitchFamily="18" charset="0"/>
                        </a:rPr>
                        <a:t>7 (Trial)</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800">
                          <a:solidFill>
                            <a:srgbClr val="1F497D"/>
                          </a:solidFill>
                          <a:effectLst/>
                          <a:latin typeface="Arial" panose="020B0604020202020204" pitchFamily="34" charset="0"/>
                          <a:ea typeface="Times New Roman" panose="02020603050405020304" pitchFamily="18" charset="0"/>
                        </a:rPr>
                        <a:t>2</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vMerge="1">
                  <a:txBody>
                    <a:bodyPr/>
                    <a:lstStyle/>
                    <a:p>
                      <a:endParaRPr lang="en-GB"/>
                    </a:p>
                  </a:txBody>
                  <a:tcPr/>
                </a:tc>
                <a:tc>
                  <a:txBody>
                    <a:bodyPr/>
                    <a:lstStyle/>
                    <a:p>
                      <a:pPr algn="l">
                        <a:spcBef>
                          <a:spcPts val="300"/>
                        </a:spcBef>
                        <a:spcAft>
                          <a:spcPts val="300"/>
                        </a:spcAft>
                      </a:pPr>
                      <a:r>
                        <a:rPr lang="en-GB" sz="1800" b="1">
                          <a:solidFill>
                            <a:srgbClr val="1F497D"/>
                          </a:solidFill>
                          <a:effectLst/>
                          <a:latin typeface="Arial" panose="020B0604020202020204" pitchFamily="34" charset="0"/>
                          <a:ea typeface="Times New Roman" panose="02020603050405020304" pitchFamily="18" charset="0"/>
                        </a:rPr>
                        <a:t>SNPP</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800" dirty="0">
                          <a:solidFill>
                            <a:srgbClr val="1F497D"/>
                          </a:solidFill>
                          <a:effectLst/>
                          <a:latin typeface="Arial" panose="020B0604020202020204" pitchFamily="34" charset="0"/>
                          <a:ea typeface="Times New Roman" panose="02020603050405020304" pitchFamily="18" charset="0"/>
                        </a:rPr>
                        <a:t>2</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800" dirty="0">
                          <a:solidFill>
                            <a:srgbClr val="1F497D"/>
                          </a:solidFill>
                          <a:effectLst/>
                          <a:latin typeface="Arial" panose="020B0604020202020204" pitchFamily="34" charset="0"/>
                          <a:ea typeface="Times New Roman" panose="02020603050405020304" pitchFamily="18" charset="0"/>
                        </a:rPr>
                        <a:t>5</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vMerge="1">
                  <a:txBody>
                    <a:bodyPr/>
                    <a:lstStyle/>
                    <a:p>
                      <a:endParaRPr lang="en-GB"/>
                    </a:p>
                  </a:txBody>
                  <a:tcPr/>
                </a:tc>
                <a:tc>
                  <a:txBody>
                    <a:bodyPr/>
                    <a:lstStyle/>
                    <a:p>
                      <a:pPr algn="l">
                        <a:spcBef>
                          <a:spcPts val="300"/>
                        </a:spcBef>
                        <a:spcAft>
                          <a:spcPts val="300"/>
                        </a:spcAft>
                      </a:pPr>
                      <a:r>
                        <a:rPr lang="en-GB" sz="1800" b="1">
                          <a:solidFill>
                            <a:srgbClr val="1F497D"/>
                          </a:solidFill>
                          <a:effectLst/>
                          <a:latin typeface="Arial" panose="020B0604020202020204" pitchFamily="34" charset="0"/>
                          <a:ea typeface="Times New Roman" panose="02020603050405020304" pitchFamily="18" charset="0"/>
                        </a:rPr>
                        <a:t>NOAA-19</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800">
                          <a:solidFill>
                            <a:srgbClr val="1F497D"/>
                          </a:solidFill>
                          <a:effectLst/>
                          <a:latin typeface="Arial" panose="020B0604020202020204" pitchFamily="34" charset="0"/>
                          <a:ea typeface="Times New Roman" panose="02020603050405020304" pitchFamily="18" charset="0"/>
                        </a:rPr>
                        <a:t>5</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800" dirty="0">
                          <a:solidFill>
                            <a:srgbClr val="1F497D"/>
                          </a:solidFill>
                          <a:effectLst/>
                          <a:latin typeface="Arial" panose="020B0604020202020204" pitchFamily="34" charset="0"/>
                          <a:ea typeface="Times New Roman" panose="02020603050405020304" pitchFamily="18" charset="0"/>
                        </a:rPr>
                        <a:t>6</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86">
                <a:tc vMerge="1">
                  <a:txBody>
                    <a:bodyPr/>
                    <a:lstStyle/>
                    <a:p>
                      <a:endParaRPr lang="en-GB"/>
                    </a:p>
                  </a:txBody>
                  <a:tcPr/>
                </a:tc>
                <a:tc>
                  <a:txBody>
                    <a:bodyPr/>
                    <a:lstStyle/>
                    <a:p>
                      <a:pPr algn="l">
                        <a:spcBef>
                          <a:spcPts val="300"/>
                        </a:spcBef>
                        <a:spcAft>
                          <a:spcPts val="300"/>
                        </a:spcAft>
                      </a:pPr>
                      <a:r>
                        <a:rPr lang="en-GB" sz="1800" b="1">
                          <a:solidFill>
                            <a:srgbClr val="1F497D"/>
                          </a:solidFill>
                          <a:effectLst/>
                          <a:latin typeface="Arial" panose="020B0604020202020204" pitchFamily="34" charset="0"/>
                          <a:ea typeface="Times New Roman" panose="02020603050405020304" pitchFamily="18" charset="0"/>
                        </a:rPr>
                        <a:t>FY-3D</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800" dirty="0" smtClean="0">
                          <a:solidFill>
                            <a:srgbClr val="1F497D"/>
                          </a:solidFill>
                          <a:effectLst/>
                          <a:latin typeface="Arial" panose="020B0604020202020204" pitchFamily="34" charset="0"/>
                          <a:ea typeface="Times New Roman" panose="02020603050405020304" pitchFamily="18" charset="0"/>
                        </a:rPr>
                        <a:t>N/A</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800" dirty="0">
                          <a:solidFill>
                            <a:srgbClr val="1F497D"/>
                          </a:solidFill>
                          <a:effectLst/>
                          <a:latin typeface="Arial" panose="020B0604020202020204" pitchFamily="34" charset="0"/>
                          <a:ea typeface="Times New Roman" panose="02020603050405020304" pitchFamily="18" charset="0"/>
                        </a:rPr>
                        <a:t>8</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672">
                <a:tc>
                  <a:txBody>
                    <a:bodyPr/>
                    <a:lstStyle/>
                    <a:p>
                      <a:pPr algn="ctr">
                        <a:spcBef>
                          <a:spcPts val="300"/>
                        </a:spcBef>
                        <a:spcAft>
                          <a:spcPts val="300"/>
                        </a:spcAft>
                      </a:pPr>
                      <a:r>
                        <a:rPr lang="en-GB" sz="1800" b="1">
                          <a:solidFill>
                            <a:srgbClr val="1F497D"/>
                          </a:solidFill>
                          <a:effectLst/>
                          <a:latin typeface="Arial" panose="020B0604020202020204" pitchFamily="34" charset="0"/>
                          <a:ea typeface="Times New Roman" panose="02020603050405020304" pitchFamily="18" charset="0"/>
                        </a:rPr>
                        <a:t>Early Morning</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a:spcBef>
                          <a:spcPts val="300"/>
                        </a:spcBef>
                        <a:spcAft>
                          <a:spcPts val="300"/>
                        </a:spcAft>
                      </a:pPr>
                      <a:r>
                        <a:rPr lang="en-GB" sz="1800" b="1">
                          <a:solidFill>
                            <a:srgbClr val="1F497D"/>
                          </a:solidFill>
                          <a:effectLst/>
                          <a:latin typeface="Arial" panose="020B0604020202020204" pitchFamily="34" charset="0"/>
                          <a:ea typeface="Times New Roman" panose="02020603050405020304" pitchFamily="18" charset="0"/>
                        </a:rPr>
                        <a:t>NOAA-18</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Bef>
                          <a:spcPts val="300"/>
                        </a:spcBef>
                        <a:spcAft>
                          <a:spcPts val="300"/>
                        </a:spcAft>
                      </a:pPr>
                      <a:r>
                        <a:rPr lang="en-GB" sz="1800">
                          <a:solidFill>
                            <a:srgbClr val="1F497D"/>
                          </a:solidFill>
                          <a:effectLst/>
                          <a:latin typeface="Arial" panose="020B0604020202020204" pitchFamily="34" charset="0"/>
                          <a:ea typeface="Times New Roman" panose="02020603050405020304" pitchFamily="18" charset="0"/>
                        </a:rPr>
                        <a:t>3</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Bef>
                          <a:spcPts val="300"/>
                        </a:spcBef>
                        <a:spcAft>
                          <a:spcPts val="300"/>
                        </a:spcAft>
                      </a:pPr>
                      <a:r>
                        <a:rPr lang="en-GB" sz="1800" dirty="0">
                          <a:solidFill>
                            <a:srgbClr val="1F497D"/>
                          </a:solidFill>
                          <a:effectLst/>
                          <a:latin typeface="Arial" panose="020B0604020202020204" pitchFamily="34" charset="0"/>
                          <a:ea typeface="Times New Roman" panose="02020603050405020304" pitchFamily="18" charset="0"/>
                        </a:rPr>
                        <a:t>3</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extLst>
      <p:ext uri="{BB962C8B-B14F-4D97-AF65-F5344CB8AC3E}">
        <p14:creationId xmlns:p14="http://schemas.microsoft.com/office/powerpoint/2010/main" val="291870887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Regional Services Daily Data Volume and Registered </a:t>
            </a:r>
            <a:r>
              <a:rPr lang="en-GB" dirty="0" smtClean="0"/>
              <a:t>Users</a:t>
            </a:r>
            <a:endParaRPr lang="en-GB" dirty="0"/>
          </a:p>
        </p:txBody>
      </p:sp>
      <p:pic>
        <p:nvPicPr>
          <p:cNvPr id="6" name="Picture 5"/>
          <p:cNvPicPr>
            <a:picLocks noChangeAspect="1"/>
          </p:cNvPicPr>
          <p:nvPr/>
        </p:nvPicPr>
        <p:blipFill>
          <a:blip r:embed="rId2"/>
          <a:stretch>
            <a:fillRect/>
          </a:stretch>
        </p:blipFill>
        <p:spPr>
          <a:xfrm>
            <a:off x="1265566" y="1614004"/>
            <a:ext cx="5734074" cy="3065970"/>
          </a:xfrm>
          <a:prstGeom prst="rect">
            <a:avLst/>
          </a:prstGeom>
        </p:spPr>
      </p:pic>
    </p:spTree>
    <p:extLst>
      <p:ext uri="{BB962C8B-B14F-4D97-AF65-F5344CB8AC3E}">
        <p14:creationId xmlns:p14="http://schemas.microsoft.com/office/powerpoint/2010/main" val="384139434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title="[DM_DOCNAME]"/>
          <p:cNvSpPr txBox="1"/>
          <p:nvPr/>
        </p:nvSpPr>
        <p:spPr>
          <a:xfrm>
            <a:off x="2566800" y="1101600"/>
            <a:ext cx="7113600" cy="1980000"/>
          </a:xfrm>
          <a:prstGeom prst="rect">
            <a:avLst/>
          </a:prstGeom>
          <a:noFill/>
        </p:spPr>
        <p:txBody>
          <a:bodyPr wrap="square" rtlCol="0" anchor="b" anchorCtr="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2800" kern="0" dirty="0" smtClean="0">
                <a:solidFill>
                  <a:schemeClr val="bg1"/>
                </a:solidFill>
                <a:latin typeface="Arial" panose="020B0604020202020204" pitchFamily="34" charset="0"/>
                <a:cs typeface="Arial" panose="020B0604020202020204" pitchFamily="34" charset="0"/>
              </a:rPr>
              <a:t>Regional Service Evolutions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Service Evolutions </a:t>
            </a:r>
            <a:endParaRPr lang="en-GB" dirty="0"/>
          </a:p>
        </p:txBody>
      </p:sp>
      <p:sp>
        <p:nvSpPr>
          <p:cNvPr id="3" name="Content Placeholder 2"/>
          <p:cNvSpPr>
            <a:spLocks noGrp="1"/>
          </p:cNvSpPr>
          <p:nvPr>
            <p:ph idx="1"/>
          </p:nvPr>
        </p:nvSpPr>
        <p:spPr/>
        <p:txBody>
          <a:bodyPr>
            <a:normAutofit fontScale="92500" lnSpcReduction="10000"/>
          </a:bodyPr>
          <a:lstStyle/>
          <a:p>
            <a:pPr marL="0" lvl="0" indent="0" algn="just" eaLnBrk="0" hangingPunct="0">
              <a:spcBef>
                <a:spcPct val="0"/>
              </a:spcBef>
              <a:buFontTx/>
              <a:buChar char="•"/>
            </a:pPr>
            <a:r>
              <a:rPr lang="en-GB" altLang="en-US" sz="2400" dirty="0" smtClean="0">
                <a:solidFill>
                  <a:schemeClr val="tx1"/>
                </a:solidFill>
                <a:ea typeface="Times New Roman" panose="02020603050405020304" pitchFamily="18" charset="0"/>
              </a:rPr>
              <a:t> The </a:t>
            </a:r>
            <a:r>
              <a:rPr lang="en-GB" altLang="en-US" sz="2400" dirty="0">
                <a:solidFill>
                  <a:schemeClr val="tx1"/>
                </a:solidFill>
                <a:ea typeface="Times New Roman" panose="02020603050405020304" pitchFamily="18" charset="0"/>
              </a:rPr>
              <a:t>EARS-ATOVS Service was updated on 22 November 2017 to include Noise Equivalent Delta Temperature (NEDT) values in the BUFR formatted </a:t>
            </a:r>
            <a:r>
              <a:rPr lang="en-GB" altLang="en-US" sz="2400" dirty="0" smtClean="0">
                <a:solidFill>
                  <a:schemeClr val="tx1"/>
                </a:solidFill>
                <a:ea typeface="Times New Roman" panose="02020603050405020304" pitchFamily="18" charset="0"/>
              </a:rPr>
              <a:t>products</a:t>
            </a:r>
          </a:p>
          <a:p>
            <a:pPr marL="0" lvl="0" indent="0" algn="just" eaLnBrk="0" hangingPunct="0">
              <a:spcBef>
                <a:spcPct val="0"/>
              </a:spcBef>
              <a:buNone/>
            </a:pPr>
            <a:endParaRPr lang="en-GB" altLang="en-US" sz="2400" dirty="0">
              <a:solidFill>
                <a:schemeClr val="tx1"/>
              </a:solidFill>
            </a:endParaRPr>
          </a:p>
          <a:p>
            <a:pPr marL="0" lvl="0" indent="0" algn="just" eaLnBrk="0" hangingPunct="0">
              <a:spcBef>
                <a:spcPct val="0"/>
              </a:spcBef>
              <a:buFontTx/>
              <a:buChar char="•"/>
            </a:pPr>
            <a:r>
              <a:rPr lang="en-GB" altLang="en-US" sz="2400" dirty="0" smtClean="0">
                <a:solidFill>
                  <a:schemeClr val="tx1"/>
                </a:solidFill>
                <a:ea typeface="Times New Roman" panose="02020603050405020304" pitchFamily="18" charset="0"/>
              </a:rPr>
              <a:t> The </a:t>
            </a:r>
            <a:r>
              <a:rPr lang="en-GB" altLang="en-US" sz="2400" dirty="0">
                <a:solidFill>
                  <a:schemeClr val="tx1"/>
                </a:solidFill>
                <a:ea typeface="Times New Roman" panose="02020603050405020304" pitchFamily="18" charset="0"/>
              </a:rPr>
              <a:t>Pilot EARS-IASI Level-2 Service was upgraded to full dissemination status on 23 November </a:t>
            </a:r>
            <a:r>
              <a:rPr lang="en-GB" altLang="en-US" sz="2400" dirty="0" smtClean="0">
                <a:solidFill>
                  <a:schemeClr val="tx1"/>
                </a:solidFill>
                <a:ea typeface="Times New Roman" panose="02020603050405020304" pitchFamily="18" charset="0"/>
              </a:rPr>
              <a:t>2017</a:t>
            </a:r>
          </a:p>
          <a:p>
            <a:pPr marL="0" lvl="0" indent="0" algn="just" eaLnBrk="0" hangingPunct="0">
              <a:spcBef>
                <a:spcPct val="0"/>
              </a:spcBef>
              <a:buNone/>
            </a:pPr>
            <a:endParaRPr lang="en-GB" altLang="en-US" sz="2400" dirty="0">
              <a:solidFill>
                <a:schemeClr val="tx1"/>
              </a:solidFill>
            </a:endParaRPr>
          </a:p>
          <a:p>
            <a:pPr marL="0" lvl="0" indent="0" algn="just" eaLnBrk="0" hangingPunct="0">
              <a:spcBef>
                <a:spcPct val="0"/>
              </a:spcBef>
              <a:buFontTx/>
              <a:buChar char="•"/>
            </a:pPr>
            <a:r>
              <a:rPr lang="en-GB" altLang="en-US" sz="2400" dirty="0" smtClean="0">
                <a:solidFill>
                  <a:schemeClr val="tx1"/>
                </a:solidFill>
                <a:ea typeface="Times New Roman" panose="02020603050405020304" pitchFamily="18" charset="0"/>
              </a:rPr>
              <a:t> The </a:t>
            </a:r>
            <a:r>
              <a:rPr lang="en-GB" altLang="en-US" sz="2400" dirty="0">
                <a:solidFill>
                  <a:schemeClr val="tx1"/>
                </a:solidFill>
                <a:ea typeface="Times New Roman" panose="02020603050405020304" pitchFamily="18" charset="0"/>
              </a:rPr>
              <a:t>EARS-VIIRS service now includes the Moderate Band 11 (M11) also during night  following a satellite re-configuration on 6 December </a:t>
            </a:r>
            <a:r>
              <a:rPr lang="en-GB" altLang="en-US" sz="2400" dirty="0" smtClean="0">
                <a:solidFill>
                  <a:schemeClr val="tx1"/>
                </a:solidFill>
                <a:ea typeface="Times New Roman" panose="02020603050405020304" pitchFamily="18" charset="0"/>
              </a:rPr>
              <a:t>2017</a:t>
            </a:r>
          </a:p>
          <a:p>
            <a:pPr marL="0" lvl="0" indent="0" algn="just" eaLnBrk="0" hangingPunct="0">
              <a:spcBef>
                <a:spcPct val="0"/>
              </a:spcBef>
              <a:buNone/>
            </a:pPr>
            <a:endParaRPr lang="en-GB" altLang="en-US" sz="2400" dirty="0">
              <a:solidFill>
                <a:schemeClr val="tx1"/>
              </a:solidFill>
            </a:endParaRPr>
          </a:p>
          <a:p>
            <a:pPr marL="0" lvl="0" indent="0" algn="just" eaLnBrk="0" hangingPunct="0">
              <a:spcBef>
                <a:spcPct val="0"/>
              </a:spcBef>
              <a:buFontTx/>
              <a:buChar char="•"/>
            </a:pPr>
            <a:r>
              <a:rPr lang="en-GB" altLang="en-US" sz="2400" dirty="0" smtClean="0">
                <a:solidFill>
                  <a:schemeClr val="tx1"/>
                </a:solidFill>
                <a:ea typeface="Times New Roman" panose="02020603050405020304" pitchFamily="18" charset="0"/>
              </a:rPr>
              <a:t> The </a:t>
            </a:r>
            <a:r>
              <a:rPr lang="en-GB" altLang="en-US" sz="2400" dirty="0">
                <a:solidFill>
                  <a:schemeClr val="tx1"/>
                </a:solidFill>
                <a:ea typeface="Times New Roman" panose="02020603050405020304" pitchFamily="18" charset="0"/>
              </a:rPr>
              <a:t>communication infrastructure to the EARS station in Athens was upgraded to fibre optical communication on 7 December 2017, improving the timeliness of products from this station</a:t>
            </a:r>
            <a:r>
              <a:rPr lang="en-GB" altLang="en-US" sz="2400" dirty="0" smtClean="0">
                <a:solidFill>
                  <a:schemeClr val="tx1"/>
                </a:solidFill>
                <a:ea typeface="Times New Roman" panose="02020603050405020304" pitchFamily="18" charset="0"/>
              </a:rPr>
              <a:t>.</a:t>
            </a:r>
          </a:p>
          <a:p>
            <a:pPr marL="0" lvl="0" indent="0" algn="just" eaLnBrk="0" hangingPunct="0">
              <a:spcBef>
                <a:spcPct val="0"/>
              </a:spcBef>
              <a:buFontTx/>
              <a:buChar char="•"/>
            </a:pPr>
            <a:endParaRPr lang="en-US" altLang="en-US" sz="2400" dirty="0">
              <a:solidFill>
                <a:schemeClr val="tx1"/>
              </a:solidFill>
            </a:endParaRPr>
          </a:p>
          <a:p>
            <a:pPr marL="0" lvl="0" indent="0" algn="just" eaLnBrk="0" hangingPunct="0">
              <a:spcBef>
                <a:spcPct val="0"/>
              </a:spcBef>
              <a:buFontTx/>
              <a:buChar char="•"/>
            </a:pPr>
            <a:r>
              <a:rPr lang="en-GB" altLang="en-US" sz="2400" dirty="0" smtClean="0">
                <a:solidFill>
                  <a:schemeClr val="tx1"/>
                </a:solidFill>
              </a:rPr>
              <a:t> </a:t>
            </a:r>
            <a:r>
              <a:rPr lang="en-GB" altLang="en-US" sz="2400" dirty="0" err="1">
                <a:solidFill>
                  <a:schemeClr val="tx1"/>
                </a:solidFill>
              </a:rPr>
              <a:t>K</a:t>
            </a:r>
            <a:r>
              <a:rPr lang="en-GB" altLang="en-US" sz="2400" dirty="0" err="1" smtClean="0">
                <a:solidFill>
                  <a:schemeClr val="tx1"/>
                </a:solidFill>
              </a:rPr>
              <a:t>angerlussuaq</a:t>
            </a:r>
            <a:r>
              <a:rPr lang="en-GB" altLang="en-US" sz="2400" dirty="0" smtClean="0">
                <a:solidFill>
                  <a:schemeClr val="tx1"/>
                </a:solidFill>
              </a:rPr>
              <a:t> station upgrade, March 2017 (3 Antennas 1 L Band, 2 X/L Band)</a:t>
            </a:r>
            <a:endParaRPr lang="en-GB" altLang="en-US" sz="2400" dirty="0">
              <a:solidFill>
                <a:schemeClr val="tx1"/>
              </a:solidFill>
            </a:endParaRPr>
          </a:p>
          <a:p>
            <a:endParaRPr lang="en-GB" dirty="0"/>
          </a:p>
        </p:txBody>
      </p:sp>
    </p:spTree>
    <p:extLst>
      <p:ext uri="{BB962C8B-B14F-4D97-AF65-F5344CB8AC3E}">
        <p14:creationId xmlns:p14="http://schemas.microsoft.com/office/powerpoint/2010/main" val="283231198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a:t>
            </a:r>
            <a:r>
              <a:rPr lang="en-GB" dirty="0" smtClean="0"/>
              <a:t>ngoing </a:t>
            </a:r>
            <a:r>
              <a:rPr lang="en-GB" dirty="0"/>
              <a:t>and planned activities in support of future service evolutions</a:t>
            </a:r>
          </a:p>
        </p:txBody>
      </p:sp>
      <p:sp>
        <p:nvSpPr>
          <p:cNvPr id="3" name="Content Placeholder 2"/>
          <p:cNvSpPr>
            <a:spLocks noGrp="1"/>
          </p:cNvSpPr>
          <p:nvPr>
            <p:ph idx="1"/>
          </p:nvPr>
        </p:nvSpPr>
        <p:spPr/>
        <p:txBody>
          <a:bodyPr>
            <a:normAutofit fontScale="85000" lnSpcReduction="10000"/>
          </a:bodyPr>
          <a:lstStyle/>
          <a:p>
            <a:r>
              <a:rPr lang="en-US" sz="2800" dirty="0" smtClean="0"/>
              <a:t>Implementation </a:t>
            </a:r>
            <a:r>
              <a:rPr lang="en-US" sz="2800" dirty="0"/>
              <a:t>of the FY-3D based EARS-VASS and EARS-MERSI services is ongoing </a:t>
            </a:r>
            <a:endParaRPr lang="en-US" sz="2800" dirty="0" smtClean="0"/>
          </a:p>
          <a:p>
            <a:pPr marL="0" indent="0">
              <a:buNone/>
            </a:pPr>
            <a:endParaRPr lang="en-US" sz="2800" dirty="0" smtClean="0"/>
          </a:p>
          <a:p>
            <a:r>
              <a:rPr lang="en-US" sz="2800" dirty="0" smtClean="0"/>
              <a:t>Preparations </a:t>
            </a:r>
            <a:r>
              <a:rPr lang="en-US" sz="2800" dirty="0"/>
              <a:t>for the inclusion of NOAA-20 (JPSS-1) in the EARS-ATMS, EARS-CrIS and EARS-VIIRS services are ongoing </a:t>
            </a:r>
            <a:endParaRPr lang="en-US" sz="2800" dirty="0" smtClean="0"/>
          </a:p>
          <a:p>
            <a:pPr marL="0" indent="0">
              <a:buNone/>
            </a:pPr>
            <a:endParaRPr lang="en-US" sz="2800" dirty="0" smtClean="0"/>
          </a:p>
          <a:p>
            <a:r>
              <a:rPr lang="en-US" sz="2800" dirty="0" smtClean="0"/>
              <a:t>Planning </a:t>
            </a:r>
            <a:r>
              <a:rPr lang="en-US" sz="2800" dirty="0"/>
              <a:t>for the inclusion of Metop-C in the relevant EARS services, following the successful launch and commissioning of the satellite, is </a:t>
            </a:r>
            <a:r>
              <a:rPr lang="en-US" sz="2800" dirty="0" smtClean="0"/>
              <a:t>ongoing</a:t>
            </a:r>
          </a:p>
          <a:p>
            <a:pPr marL="0" indent="0">
              <a:buNone/>
            </a:pPr>
            <a:endParaRPr lang="en-US" sz="2800" dirty="0"/>
          </a:p>
          <a:p>
            <a:r>
              <a:rPr lang="en-US" sz="2800" dirty="0" smtClean="0"/>
              <a:t>Addition </a:t>
            </a:r>
            <a:r>
              <a:rPr lang="en-US" sz="2800" dirty="0"/>
              <a:t>of ATMS and CrIS products from Saint Denis to the EARS services </a:t>
            </a:r>
            <a:r>
              <a:rPr lang="en-US" sz="2800" dirty="0" smtClean="0"/>
              <a:t>was done in Q2 2018. </a:t>
            </a:r>
            <a:r>
              <a:rPr lang="en-US" sz="2800" dirty="0"/>
              <a:t>Addition of  IASI products from Saint Denis to the EARS services is planned for </a:t>
            </a:r>
            <a:r>
              <a:rPr lang="en-US" sz="2800" dirty="0" smtClean="0"/>
              <a:t>Q1 2019</a:t>
            </a:r>
          </a:p>
          <a:p>
            <a:pPr marL="0" indent="0">
              <a:buNone/>
            </a:pPr>
            <a:endParaRPr lang="en-US" sz="2800" dirty="0" smtClean="0"/>
          </a:p>
          <a:p>
            <a:r>
              <a:rPr lang="en-US" sz="2800" dirty="0"/>
              <a:t> </a:t>
            </a:r>
            <a:r>
              <a:rPr lang="en-US" sz="2800" dirty="0" smtClean="0"/>
              <a:t>Athens station upgrade (2 X/L Band antennas, Nov 2018 – Both antennas will be EPS SG compatible)</a:t>
            </a:r>
            <a:endParaRPr lang="en-US" sz="2800" dirty="0"/>
          </a:p>
          <a:p>
            <a:endParaRPr lang="en-GB" dirty="0"/>
          </a:p>
        </p:txBody>
      </p:sp>
    </p:spTree>
    <p:extLst>
      <p:ext uri="{BB962C8B-B14F-4D97-AF65-F5344CB8AC3E}">
        <p14:creationId xmlns:p14="http://schemas.microsoft.com/office/powerpoint/2010/main" val="364641414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title="[DM_DOCNAME]"/>
          <p:cNvSpPr txBox="1"/>
          <p:nvPr/>
        </p:nvSpPr>
        <p:spPr>
          <a:xfrm>
            <a:off x="2566800" y="1101600"/>
            <a:ext cx="7113600" cy="1980000"/>
          </a:xfrm>
          <a:prstGeom prst="rect">
            <a:avLst/>
          </a:prstGeom>
          <a:noFill/>
        </p:spPr>
        <p:txBody>
          <a:bodyPr wrap="square" rtlCol="0" anchor="b" anchorCtr="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2800" kern="0" dirty="0" smtClean="0">
                <a:solidFill>
                  <a:schemeClr val="bg1"/>
                </a:solidFill>
                <a:latin typeface="Arial" panose="020B0604020202020204" pitchFamily="34" charset="0"/>
                <a:cs typeface="Arial" panose="020B0604020202020204" pitchFamily="34" charset="0"/>
              </a:rPr>
              <a:t>EPS-SG Local Processing</a:t>
            </a:r>
          </a:p>
          <a:p>
            <a:pPr marL="0" marR="0" lvl="0" indent="0" algn="r" defTabSz="914400" rtl="0" eaLnBrk="1" fontAlgn="base" latinLnBrk="0" hangingPunct="1">
              <a:lnSpc>
                <a:spcPct val="100000"/>
              </a:lnSpc>
              <a:spcBef>
                <a:spcPct val="0"/>
              </a:spcBef>
              <a:spcAft>
                <a:spcPct val="0"/>
              </a:spcAft>
              <a:buClrTx/>
              <a:buSzTx/>
              <a:buFontTx/>
              <a:buNone/>
              <a:tabLst/>
              <a:defRPr/>
            </a:pPr>
            <a:endParaRPr lang="en-US" sz="2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93949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EPS-SG </a:t>
            </a:r>
            <a:r>
              <a:rPr lang="de-DE" dirty="0" err="1" smtClean="0"/>
              <a:t>local</a:t>
            </a:r>
            <a:r>
              <a:rPr lang="de-DE" dirty="0" smtClean="0"/>
              <a:t> </a:t>
            </a:r>
            <a:r>
              <a:rPr lang="de-DE" dirty="0" err="1" smtClean="0"/>
              <a:t>processing</a:t>
            </a:r>
            <a:r>
              <a:rPr lang="de-DE" dirty="0" smtClean="0"/>
              <a:t> </a:t>
            </a:r>
            <a:r>
              <a:rPr lang="de-DE" dirty="0" err="1" smtClean="0"/>
              <a:t>of</a:t>
            </a:r>
            <a:r>
              <a:rPr lang="de-DE" dirty="0" smtClean="0"/>
              <a:t> </a:t>
            </a:r>
            <a:r>
              <a:rPr lang="de-DE" dirty="0" err="1" smtClean="0"/>
              <a:t>direct</a:t>
            </a:r>
            <a:r>
              <a:rPr lang="de-DE" dirty="0" smtClean="0"/>
              <a:t> </a:t>
            </a:r>
            <a:r>
              <a:rPr lang="de-DE" dirty="0" err="1" smtClean="0"/>
              <a:t>readout</a:t>
            </a:r>
            <a:r>
              <a:rPr lang="de-DE" dirty="0" smtClean="0"/>
              <a:t> </a:t>
            </a:r>
            <a:r>
              <a:rPr lang="de-DE" dirty="0" err="1" smtClean="0"/>
              <a:t>data</a:t>
            </a:r>
            <a:r>
              <a:rPr lang="de-DE" dirty="0" smtClean="0"/>
              <a:t> (1/2)</a:t>
            </a:r>
            <a:endParaRPr lang="en-GB" dirty="0"/>
          </a:p>
        </p:txBody>
      </p:sp>
      <p:sp>
        <p:nvSpPr>
          <p:cNvPr id="3" name="Content Placeholder 2"/>
          <p:cNvSpPr>
            <a:spLocks noGrp="1"/>
          </p:cNvSpPr>
          <p:nvPr>
            <p:ph idx="1"/>
          </p:nvPr>
        </p:nvSpPr>
        <p:spPr>
          <a:xfrm>
            <a:off x="266700" y="992187"/>
            <a:ext cx="9447213" cy="5685449"/>
          </a:xfrm>
        </p:spPr>
        <p:txBody>
          <a:bodyPr>
            <a:normAutofit/>
          </a:bodyPr>
          <a:lstStyle/>
          <a:p>
            <a:endParaRPr lang="en-US" sz="2400" dirty="0" smtClean="0"/>
          </a:p>
          <a:p>
            <a:r>
              <a:rPr lang="en-US" sz="2800" dirty="0" smtClean="0"/>
              <a:t>EPS-SG has system requirements to ensure continuity with EPS for </a:t>
            </a:r>
            <a:r>
              <a:rPr lang="en-US" sz="2800" dirty="0"/>
              <a:t>d</a:t>
            </a:r>
            <a:r>
              <a:rPr lang="en-US" sz="2800" dirty="0" smtClean="0"/>
              <a:t>irect </a:t>
            </a:r>
            <a:r>
              <a:rPr lang="en-US" sz="2800" dirty="0"/>
              <a:t>r</a:t>
            </a:r>
            <a:r>
              <a:rPr lang="en-US" sz="2800" dirty="0" smtClean="0"/>
              <a:t>eadout users</a:t>
            </a:r>
          </a:p>
          <a:p>
            <a:endParaRPr lang="en-US" sz="2800" dirty="0" smtClean="0"/>
          </a:p>
          <a:p>
            <a:r>
              <a:rPr lang="en-US" sz="2800" dirty="0"/>
              <a:t>EPS-SG </a:t>
            </a:r>
            <a:r>
              <a:rPr lang="en-US" sz="2800" dirty="0" err="1" smtClean="0"/>
              <a:t>programme</a:t>
            </a:r>
            <a:r>
              <a:rPr lang="en-US" sz="2800" dirty="0" smtClean="0"/>
              <a:t> is different w.r.t. EPS:</a:t>
            </a:r>
          </a:p>
          <a:p>
            <a:pPr lvl="1"/>
            <a:r>
              <a:rPr lang="en-US" sz="2000" dirty="0" smtClean="0"/>
              <a:t>3 different EPS-SG missions: Global, Regional and Local (i.e. direct readout) missions</a:t>
            </a:r>
          </a:p>
          <a:p>
            <a:pPr lvl="2"/>
            <a:r>
              <a:rPr lang="en-US" sz="1800" dirty="0"/>
              <a:t>Regional mission has reduced dissemination timeliness w.r.t. to Global mission (30 min </a:t>
            </a:r>
            <a:r>
              <a:rPr lang="en-US" sz="1800" dirty="0" smtClean="0"/>
              <a:t>vs. 70 </a:t>
            </a:r>
            <a:r>
              <a:rPr lang="en-US" sz="1800" dirty="0"/>
              <a:t>min) </a:t>
            </a:r>
          </a:p>
          <a:p>
            <a:pPr lvl="1"/>
            <a:r>
              <a:rPr lang="en-US" sz="2000" dirty="0" smtClean="0"/>
              <a:t>Global </a:t>
            </a:r>
            <a:r>
              <a:rPr lang="en-US" sz="2000" dirty="0"/>
              <a:t>d</a:t>
            </a:r>
            <a:r>
              <a:rPr lang="en-US" sz="2000" dirty="0" smtClean="0"/>
              <a:t>ata volume is ~20 times bigger</a:t>
            </a:r>
          </a:p>
          <a:p>
            <a:pPr lvl="1"/>
            <a:r>
              <a:rPr lang="en-US" sz="2000" dirty="0" smtClean="0"/>
              <a:t>EPS-SG generates more products</a:t>
            </a:r>
          </a:p>
          <a:p>
            <a:endParaRPr lang="en-US" sz="5000" dirty="0" smtClean="0"/>
          </a:p>
          <a:p>
            <a:pPr lvl="1"/>
            <a:endParaRPr lang="en-US" dirty="0">
              <a:solidFill>
                <a:schemeClr val="tx1"/>
              </a:solidFill>
            </a:endParaRPr>
          </a:p>
          <a:p>
            <a:pPr marL="0" indent="0">
              <a:buNone/>
            </a:pPr>
            <a:endParaRPr lang="en-US" dirty="0" smtClean="0"/>
          </a:p>
        </p:txBody>
      </p:sp>
    </p:spTree>
    <p:extLst>
      <p:ext uri="{BB962C8B-B14F-4D97-AF65-F5344CB8AC3E}">
        <p14:creationId xmlns:p14="http://schemas.microsoft.com/office/powerpoint/2010/main" val="20128091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p:cNvSpPr/>
          <p:nvPr/>
        </p:nvSpPr>
        <p:spPr bwMode="auto">
          <a:xfrm>
            <a:off x="5083041" y="2022088"/>
            <a:ext cx="4713743" cy="4345032"/>
          </a:xfrm>
          <a:prstGeom prst="ellipse">
            <a:avLst/>
          </a:prstGeom>
          <a:solidFill>
            <a:schemeClr val="tx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effectLst/>
              <a:latin typeface="Tahoma" pitchFamily="34" charset="0"/>
            </a:endParaRPr>
          </a:p>
        </p:txBody>
      </p:sp>
      <p:pic>
        <p:nvPicPr>
          <p:cNvPr id="30" name="Picture 29"/>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065048" y="1344732"/>
            <a:ext cx="4740044" cy="5048157"/>
          </a:xfrm>
          <a:prstGeom prst="rect">
            <a:avLst/>
          </a:prstGeom>
        </p:spPr>
      </p:pic>
      <p:sp>
        <p:nvSpPr>
          <p:cNvPr id="8196" name="Rectangle 279"/>
          <p:cNvSpPr>
            <a:spLocks noChangeArrowheads="1"/>
          </p:cNvSpPr>
          <p:nvPr/>
        </p:nvSpPr>
        <p:spPr bwMode="auto">
          <a:xfrm>
            <a:off x="293688" y="4065588"/>
            <a:ext cx="388937" cy="257175"/>
          </a:xfrm>
          <a:prstGeom prst="rect">
            <a:avLst/>
          </a:prstGeom>
          <a:solidFill>
            <a:schemeClr val="bg2"/>
          </a:solidFill>
          <a:ln w="9525" algn="ctr">
            <a:noFill/>
            <a:round/>
            <a:headEnd/>
            <a:tailEnd/>
          </a:ln>
        </p:spPr>
        <p:txBody>
          <a:bodyPr lIns="36000" tIns="36000" rIns="36000" bIns="36000"/>
          <a:lstStyle/>
          <a:p>
            <a:pPr eaLnBrk="0" hangingPunct="0">
              <a:spcBef>
                <a:spcPct val="50000"/>
              </a:spcBef>
            </a:pPr>
            <a:endParaRPr lang="en-US" dirty="0">
              <a:latin typeface="Arial" pitchFamily="34" charset="0"/>
            </a:endParaRPr>
          </a:p>
        </p:txBody>
      </p:sp>
      <p:grpSp>
        <p:nvGrpSpPr>
          <p:cNvPr id="2" name="Group 4"/>
          <p:cNvGrpSpPr>
            <a:grpSpLocks/>
          </p:cNvGrpSpPr>
          <p:nvPr/>
        </p:nvGrpSpPr>
        <p:grpSpPr bwMode="auto">
          <a:xfrm>
            <a:off x="3240088" y="4708525"/>
            <a:ext cx="390525" cy="255588"/>
            <a:chOff x="4182" y="1087"/>
            <a:chExt cx="238" cy="161"/>
          </a:xfrm>
        </p:grpSpPr>
        <p:sp>
          <p:nvSpPr>
            <p:cNvPr id="8461" name="Freeform 5"/>
            <p:cNvSpPr>
              <a:spLocks/>
            </p:cNvSpPr>
            <p:nvPr/>
          </p:nvSpPr>
          <p:spPr bwMode="auto">
            <a:xfrm>
              <a:off x="4182" y="1087"/>
              <a:ext cx="238" cy="161"/>
            </a:xfrm>
            <a:custGeom>
              <a:avLst/>
              <a:gdLst>
                <a:gd name="T0" fmla="*/ 10 w 250"/>
                <a:gd name="T1" fmla="*/ 81 h 162"/>
                <a:gd name="T2" fmla="*/ 10 w 250"/>
                <a:gd name="T3" fmla="*/ 0 h 162"/>
                <a:gd name="T4" fmla="*/ 0 w 250"/>
                <a:gd name="T5" fmla="*/ 0 h 162"/>
                <a:gd name="T6" fmla="*/ 0 w 250"/>
                <a:gd name="T7" fmla="*/ 81 h 162"/>
                <a:gd name="T8" fmla="*/ 10 w 250"/>
                <a:gd name="T9" fmla="*/ 81 h 162"/>
                <a:gd name="T10" fmla="*/ 10 w 250"/>
                <a:gd name="T11" fmla="*/ 81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endParaRPr lang="en-GB" dirty="0"/>
            </a:p>
          </p:txBody>
        </p:sp>
        <p:sp>
          <p:nvSpPr>
            <p:cNvPr id="8462" name="Freeform 6"/>
            <p:cNvSpPr>
              <a:spLocks/>
            </p:cNvSpPr>
            <p:nvPr/>
          </p:nvSpPr>
          <p:spPr bwMode="auto">
            <a:xfrm>
              <a:off x="4182" y="1087"/>
              <a:ext cx="238" cy="51"/>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endParaRPr lang="en-GB" dirty="0"/>
            </a:p>
          </p:txBody>
        </p:sp>
        <p:sp>
          <p:nvSpPr>
            <p:cNvPr id="8463" name="Freeform 7"/>
            <p:cNvSpPr>
              <a:spLocks/>
            </p:cNvSpPr>
            <p:nvPr/>
          </p:nvSpPr>
          <p:spPr bwMode="auto">
            <a:xfrm>
              <a:off x="4182" y="1198"/>
              <a:ext cx="238" cy="50"/>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endParaRPr lang="en-GB" dirty="0"/>
            </a:p>
          </p:txBody>
        </p:sp>
        <p:sp>
          <p:nvSpPr>
            <p:cNvPr id="8464" name="Freeform 8"/>
            <p:cNvSpPr>
              <a:spLocks/>
            </p:cNvSpPr>
            <p:nvPr/>
          </p:nvSpPr>
          <p:spPr bwMode="auto">
            <a:xfrm>
              <a:off x="4182" y="1087"/>
              <a:ext cx="238" cy="161"/>
            </a:xfrm>
            <a:custGeom>
              <a:avLst/>
              <a:gdLst>
                <a:gd name="T0" fmla="*/ 10 w 250"/>
                <a:gd name="T1" fmla="*/ 81 h 162"/>
                <a:gd name="T2" fmla="*/ 0 w 250"/>
                <a:gd name="T3" fmla="*/ 81 h 162"/>
                <a:gd name="T4" fmla="*/ 0 w 250"/>
                <a:gd name="T5" fmla="*/ 0 h 162"/>
                <a:gd name="T6" fmla="*/ 10 w 250"/>
                <a:gd name="T7" fmla="*/ 0 h 162"/>
                <a:gd name="T8" fmla="*/ 10 w 250"/>
                <a:gd name="T9" fmla="*/ 81 h 162"/>
                <a:gd name="T10" fmla="*/ 10 w 250"/>
                <a:gd name="T11" fmla="*/ 81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endParaRPr lang="en-GB" dirty="0"/>
            </a:p>
          </p:txBody>
        </p:sp>
        <p:sp>
          <p:nvSpPr>
            <p:cNvPr id="8465" name="Freeform 9"/>
            <p:cNvSpPr>
              <a:spLocks/>
            </p:cNvSpPr>
            <p:nvPr/>
          </p:nvSpPr>
          <p:spPr bwMode="auto">
            <a:xfrm>
              <a:off x="4238" y="1132"/>
              <a:ext cx="69"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endParaRPr lang="en-GB" dirty="0"/>
            </a:p>
          </p:txBody>
        </p:sp>
        <p:sp>
          <p:nvSpPr>
            <p:cNvPr id="8466" name="Freeform 10"/>
            <p:cNvSpPr>
              <a:spLocks/>
            </p:cNvSpPr>
            <p:nvPr/>
          </p:nvSpPr>
          <p:spPr bwMode="auto">
            <a:xfrm>
              <a:off x="4267" y="1138"/>
              <a:ext cx="5"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endParaRPr lang="en-GB" dirty="0"/>
            </a:p>
          </p:txBody>
        </p:sp>
        <p:sp>
          <p:nvSpPr>
            <p:cNvPr id="8467" name="Freeform 11"/>
            <p:cNvSpPr>
              <a:spLocks/>
            </p:cNvSpPr>
            <p:nvPr/>
          </p:nvSpPr>
          <p:spPr bwMode="auto">
            <a:xfrm>
              <a:off x="4255" y="1149"/>
              <a:ext cx="35" cy="5"/>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endParaRPr lang="en-GB" dirty="0"/>
            </a:p>
          </p:txBody>
        </p:sp>
        <p:sp>
          <p:nvSpPr>
            <p:cNvPr id="8468" name="Freeform 12"/>
            <p:cNvSpPr>
              <a:spLocks/>
            </p:cNvSpPr>
            <p:nvPr/>
          </p:nvSpPr>
          <p:spPr bwMode="auto">
            <a:xfrm>
              <a:off x="4250" y="1165"/>
              <a:ext cx="40" cy="5"/>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endParaRPr lang="en-GB" dirty="0"/>
            </a:p>
          </p:txBody>
        </p:sp>
        <p:sp>
          <p:nvSpPr>
            <p:cNvPr id="8469" name="Freeform 13"/>
            <p:cNvSpPr>
              <a:spLocks/>
            </p:cNvSpPr>
            <p:nvPr/>
          </p:nvSpPr>
          <p:spPr bwMode="auto">
            <a:xfrm>
              <a:off x="4244" y="1181"/>
              <a:ext cx="57" cy="34"/>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endParaRPr lang="en-GB" dirty="0"/>
            </a:p>
          </p:txBody>
        </p:sp>
        <p:sp>
          <p:nvSpPr>
            <p:cNvPr id="8470" name="Freeform 14"/>
            <p:cNvSpPr>
              <a:spLocks/>
            </p:cNvSpPr>
            <p:nvPr/>
          </p:nvSpPr>
          <p:spPr bwMode="auto">
            <a:xfrm>
              <a:off x="4238" y="1132"/>
              <a:ext cx="69"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endParaRPr lang="en-GB" dirty="0"/>
            </a:p>
          </p:txBody>
        </p:sp>
      </p:grpSp>
      <p:grpSp>
        <p:nvGrpSpPr>
          <p:cNvPr id="3" name="Group 16"/>
          <p:cNvGrpSpPr>
            <a:grpSpLocks/>
          </p:cNvGrpSpPr>
          <p:nvPr/>
        </p:nvGrpSpPr>
        <p:grpSpPr bwMode="auto">
          <a:xfrm>
            <a:off x="3240088" y="2222500"/>
            <a:ext cx="387350" cy="239713"/>
            <a:chOff x="1117" y="1646"/>
            <a:chExt cx="244" cy="151"/>
          </a:xfrm>
        </p:grpSpPr>
        <p:sp>
          <p:nvSpPr>
            <p:cNvPr id="8458" name="Freeform 17"/>
            <p:cNvSpPr>
              <a:spLocks/>
            </p:cNvSpPr>
            <p:nvPr/>
          </p:nvSpPr>
          <p:spPr bwMode="auto">
            <a:xfrm>
              <a:off x="1117" y="1646"/>
              <a:ext cx="244"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endParaRPr lang="en-GB" dirty="0"/>
            </a:p>
          </p:txBody>
        </p:sp>
        <p:sp>
          <p:nvSpPr>
            <p:cNvPr id="8459" name="Freeform 18"/>
            <p:cNvSpPr>
              <a:spLocks/>
            </p:cNvSpPr>
            <p:nvPr/>
          </p:nvSpPr>
          <p:spPr bwMode="auto">
            <a:xfrm>
              <a:off x="1117" y="1646"/>
              <a:ext cx="244"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endParaRPr lang="en-GB" dirty="0"/>
            </a:p>
          </p:txBody>
        </p:sp>
        <p:sp>
          <p:nvSpPr>
            <p:cNvPr id="8460" name="Freeform 19"/>
            <p:cNvSpPr>
              <a:spLocks/>
            </p:cNvSpPr>
            <p:nvPr/>
          </p:nvSpPr>
          <p:spPr bwMode="auto">
            <a:xfrm>
              <a:off x="1117" y="1646"/>
              <a:ext cx="244"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endParaRPr lang="en-GB" dirty="0"/>
            </a:p>
          </p:txBody>
        </p:sp>
      </p:grpSp>
      <p:grpSp>
        <p:nvGrpSpPr>
          <p:cNvPr id="4" name="Group 20"/>
          <p:cNvGrpSpPr>
            <a:grpSpLocks/>
          </p:cNvGrpSpPr>
          <p:nvPr/>
        </p:nvGrpSpPr>
        <p:grpSpPr bwMode="auto">
          <a:xfrm>
            <a:off x="2190750" y="3452813"/>
            <a:ext cx="387350" cy="247650"/>
            <a:chOff x="1117" y="2897"/>
            <a:chExt cx="244" cy="156"/>
          </a:xfrm>
        </p:grpSpPr>
        <p:sp>
          <p:nvSpPr>
            <p:cNvPr id="8454" name="Freeform 21"/>
            <p:cNvSpPr>
              <a:spLocks/>
            </p:cNvSpPr>
            <p:nvPr/>
          </p:nvSpPr>
          <p:spPr bwMode="auto">
            <a:xfrm>
              <a:off x="1117" y="2897"/>
              <a:ext cx="244" cy="156"/>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endParaRPr lang="en-GB" dirty="0"/>
            </a:p>
          </p:txBody>
        </p:sp>
        <p:sp>
          <p:nvSpPr>
            <p:cNvPr id="8455" name="Freeform 22"/>
            <p:cNvSpPr>
              <a:spLocks/>
            </p:cNvSpPr>
            <p:nvPr/>
          </p:nvSpPr>
          <p:spPr bwMode="auto">
            <a:xfrm>
              <a:off x="1117" y="2897"/>
              <a:ext cx="77" cy="156"/>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endParaRPr lang="en-GB" dirty="0"/>
            </a:p>
          </p:txBody>
        </p:sp>
        <p:sp>
          <p:nvSpPr>
            <p:cNvPr id="8456" name="Freeform 23"/>
            <p:cNvSpPr>
              <a:spLocks/>
            </p:cNvSpPr>
            <p:nvPr/>
          </p:nvSpPr>
          <p:spPr bwMode="auto">
            <a:xfrm>
              <a:off x="1277" y="2897"/>
              <a:ext cx="84" cy="156"/>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endParaRPr lang="en-GB" dirty="0"/>
            </a:p>
          </p:txBody>
        </p:sp>
        <p:sp>
          <p:nvSpPr>
            <p:cNvPr id="8457" name="Freeform 24"/>
            <p:cNvSpPr>
              <a:spLocks/>
            </p:cNvSpPr>
            <p:nvPr/>
          </p:nvSpPr>
          <p:spPr bwMode="auto">
            <a:xfrm>
              <a:off x="1117" y="2897"/>
              <a:ext cx="244" cy="156"/>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endParaRPr lang="en-GB" dirty="0"/>
            </a:p>
          </p:txBody>
        </p:sp>
      </p:grpSp>
      <p:grpSp>
        <p:nvGrpSpPr>
          <p:cNvPr id="5" name="Group 25"/>
          <p:cNvGrpSpPr>
            <a:grpSpLocks/>
          </p:cNvGrpSpPr>
          <p:nvPr/>
        </p:nvGrpSpPr>
        <p:grpSpPr bwMode="auto">
          <a:xfrm>
            <a:off x="1223963" y="3452813"/>
            <a:ext cx="387350" cy="247650"/>
            <a:chOff x="1117" y="2646"/>
            <a:chExt cx="244" cy="156"/>
          </a:xfrm>
        </p:grpSpPr>
        <p:sp>
          <p:nvSpPr>
            <p:cNvPr id="8450" name="Freeform 26"/>
            <p:cNvSpPr>
              <a:spLocks/>
            </p:cNvSpPr>
            <p:nvPr/>
          </p:nvSpPr>
          <p:spPr bwMode="auto">
            <a:xfrm>
              <a:off x="1117" y="2646"/>
              <a:ext cx="244" cy="156"/>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endParaRPr lang="en-GB" dirty="0"/>
            </a:p>
          </p:txBody>
        </p:sp>
        <p:sp>
          <p:nvSpPr>
            <p:cNvPr id="8451" name="Freeform 27"/>
            <p:cNvSpPr>
              <a:spLocks/>
            </p:cNvSpPr>
            <p:nvPr/>
          </p:nvSpPr>
          <p:spPr bwMode="auto">
            <a:xfrm>
              <a:off x="1117" y="2646"/>
              <a:ext cx="77" cy="156"/>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endParaRPr lang="en-GB" dirty="0"/>
            </a:p>
          </p:txBody>
        </p:sp>
        <p:sp>
          <p:nvSpPr>
            <p:cNvPr id="8452" name="Freeform 28"/>
            <p:cNvSpPr>
              <a:spLocks/>
            </p:cNvSpPr>
            <p:nvPr/>
          </p:nvSpPr>
          <p:spPr bwMode="auto">
            <a:xfrm>
              <a:off x="1277" y="2646"/>
              <a:ext cx="84" cy="156"/>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endParaRPr lang="en-GB" dirty="0"/>
            </a:p>
          </p:txBody>
        </p:sp>
        <p:sp>
          <p:nvSpPr>
            <p:cNvPr id="8453" name="Freeform 29"/>
            <p:cNvSpPr>
              <a:spLocks/>
            </p:cNvSpPr>
            <p:nvPr/>
          </p:nvSpPr>
          <p:spPr bwMode="auto">
            <a:xfrm>
              <a:off x="1117" y="2646"/>
              <a:ext cx="244" cy="156"/>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endParaRPr lang="en-GB" dirty="0"/>
            </a:p>
          </p:txBody>
        </p:sp>
      </p:grpSp>
      <p:grpSp>
        <p:nvGrpSpPr>
          <p:cNvPr id="6" name="Group 30"/>
          <p:cNvGrpSpPr>
            <a:grpSpLocks/>
          </p:cNvGrpSpPr>
          <p:nvPr/>
        </p:nvGrpSpPr>
        <p:grpSpPr bwMode="auto">
          <a:xfrm>
            <a:off x="1223963" y="2832100"/>
            <a:ext cx="387350" cy="247650"/>
            <a:chOff x="1117" y="2143"/>
            <a:chExt cx="244" cy="156"/>
          </a:xfrm>
        </p:grpSpPr>
        <p:sp>
          <p:nvSpPr>
            <p:cNvPr id="8446" name="Freeform 31"/>
            <p:cNvSpPr>
              <a:spLocks/>
            </p:cNvSpPr>
            <p:nvPr/>
          </p:nvSpPr>
          <p:spPr bwMode="auto">
            <a:xfrm>
              <a:off x="1117" y="2143"/>
              <a:ext cx="244" cy="156"/>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endParaRPr lang="en-GB" dirty="0"/>
            </a:p>
          </p:txBody>
        </p:sp>
        <p:sp>
          <p:nvSpPr>
            <p:cNvPr id="8447" name="Freeform 32"/>
            <p:cNvSpPr>
              <a:spLocks/>
            </p:cNvSpPr>
            <p:nvPr/>
          </p:nvSpPr>
          <p:spPr bwMode="auto">
            <a:xfrm>
              <a:off x="1117" y="2143"/>
              <a:ext cx="244"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endParaRPr lang="en-GB" dirty="0"/>
            </a:p>
          </p:txBody>
        </p:sp>
        <p:sp>
          <p:nvSpPr>
            <p:cNvPr id="8448" name="Freeform 33"/>
            <p:cNvSpPr>
              <a:spLocks/>
            </p:cNvSpPr>
            <p:nvPr/>
          </p:nvSpPr>
          <p:spPr bwMode="auto">
            <a:xfrm>
              <a:off x="1117" y="2249"/>
              <a:ext cx="244"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endParaRPr lang="en-GB" dirty="0"/>
            </a:p>
          </p:txBody>
        </p:sp>
        <p:sp>
          <p:nvSpPr>
            <p:cNvPr id="8449" name="Freeform 34"/>
            <p:cNvSpPr>
              <a:spLocks/>
            </p:cNvSpPr>
            <p:nvPr/>
          </p:nvSpPr>
          <p:spPr bwMode="auto">
            <a:xfrm>
              <a:off x="1117" y="2143"/>
              <a:ext cx="244" cy="156"/>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endParaRPr lang="en-GB" dirty="0"/>
            </a:p>
          </p:txBody>
        </p:sp>
      </p:grpSp>
      <p:grpSp>
        <p:nvGrpSpPr>
          <p:cNvPr id="7" name="Group 35"/>
          <p:cNvGrpSpPr>
            <a:grpSpLocks/>
          </p:cNvGrpSpPr>
          <p:nvPr/>
        </p:nvGrpSpPr>
        <p:grpSpPr bwMode="auto">
          <a:xfrm>
            <a:off x="293688" y="2832100"/>
            <a:ext cx="387350" cy="247650"/>
            <a:chOff x="1117" y="1892"/>
            <a:chExt cx="244" cy="156"/>
          </a:xfrm>
        </p:grpSpPr>
        <p:sp>
          <p:nvSpPr>
            <p:cNvPr id="8442" name="Freeform 36"/>
            <p:cNvSpPr>
              <a:spLocks/>
            </p:cNvSpPr>
            <p:nvPr/>
          </p:nvSpPr>
          <p:spPr bwMode="auto">
            <a:xfrm>
              <a:off x="1117" y="1892"/>
              <a:ext cx="244" cy="156"/>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endParaRPr lang="en-GB" dirty="0"/>
            </a:p>
          </p:txBody>
        </p:sp>
        <p:sp>
          <p:nvSpPr>
            <p:cNvPr id="8443" name="Freeform 37"/>
            <p:cNvSpPr>
              <a:spLocks/>
            </p:cNvSpPr>
            <p:nvPr/>
          </p:nvSpPr>
          <p:spPr bwMode="auto">
            <a:xfrm>
              <a:off x="1117" y="1892"/>
              <a:ext cx="77" cy="156"/>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endParaRPr lang="en-GB" dirty="0"/>
            </a:p>
          </p:txBody>
        </p:sp>
        <p:sp>
          <p:nvSpPr>
            <p:cNvPr id="8444" name="Freeform 38"/>
            <p:cNvSpPr>
              <a:spLocks/>
            </p:cNvSpPr>
            <p:nvPr/>
          </p:nvSpPr>
          <p:spPr bwMode="auto">
            <a:xfrm>
              <a:off x="1277" y="1892"/>
              <a:ext cx="84" cy="156"/>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endParaRPr lang="en-GB" dirty="0"/>
            </a:p>
          </p:txBody>
        </p:sp>
        <p:sp>
          <p:nvSpPr>
            <p:cNvPr id="8445" name="Freeform 39"/>
            <p:cNvSpPr>
              <a:spLocks/>
            </p:cNvSpPr>
            <p:nvPr/>
          </p:nvSpPr>
          <p:spPr bwMode="auto">
            <a:xfrm>
              <a:off x="1117" y="1892"/>
              <a:ext cx="244" cy="156"/>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endParaRPr lang="en-GB" dirty="0"/>
            </a:p>
          </p:txBody>
        </p:sp>
      </p:grpSp>
      <p:grpSp>
        <p:nvGrpSpPr>
          <p:cNvPr id="8" name="Group 40"/>
          <p:cNvGrpSpPr>
            <a:grpSpLocks/>
          </p:cNvGrpSpPr>
          <p:nvPr/>
        </p:nvGrpSpPr>
        <p:grpSpPr bwMode="auto">
          <a:xfrm>
            <a:off x="1223963" y="2222500"/>
            <a:ext cx="387350" cy="249238"/>
            <a:chOff x="522" y="1730"/>
            <a:chExt cx="244" cy="157"/>
          </a:xfrm>
        </p:grpSpPr>
        <p:sp>
          <p:nvSpPr>
            <p:cNvPr id="8439" name="Freeform 41"/>
            <p:cNvSpPr>
              <a:spLocks/>
            </p:cNvSpPr>
            <p:nvPr/>
          </p:nvSpPr>
          <p:spPr bwMode="auto">
            <a:xfrm>
              <a:off x="522" y="1730"/>
              <a:ext cx="244" cy="157"/>
            </a:xfrm>
            <a:custGeom>
              <a:avLst/>
              <a:gdLst>
                <a:gd name="T0" fmla="*/ 244 w 244"/>
                <a:gd name="T1" fmla="*/ 17674 h 151"/>
                <a:gd name="T2" fmla="*/ 244 w 244"/>
                <a:gd name="T3" fmla="*/ 0 h 151"/>
                <a:gd name="T4" fmla="*/ 0 w 244"/>
                <a:gd name="T5" fmla="*/ 0 h 151"/>
                <a:gd name="T6" fmla="*/ 0 w 244"/>
                <a:gd name="T7" fmla="*/ 17674 h 151"/>
                <a:gd name="T8" fmla="*/ 244 w 244"/>
                <a:gd name="T9" fmla="*/ 17674 h 151"/>
                <a:gd name="T10" fmla="*/ 244 w 244"/>
                <a:gd name="T11" fmla="*/ 17674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endParaRPr lang="en-GB" dirty="0"/>
            </a:p>
          </p:txBody>
        </p:sp>
        <p:sp>
          <p:nvSpPr>
            <p:cNvPr id="8440" name="Freeform 42"/>
            <p:cNvSpPr>
              <a:spLocks/>
            </p:cNvSpPr>
            <p:nvPr/>
          </p:nvSpPr>
          <p:spPr bwMode="auto">
            <a:xfrm>
              <a:off x="522" y="1733"/>
              <a:ext cx="244" cy="154"/>
            </a:xfrm>
            <a:custGeom>
              <a:avLst/>
              <a:gdLst>
                <a:gd name="T0" fmla="*/ 244 w 244"/>
                <a:gd name="T1" fmla="*/ 650 h 151"/>
                <a:gd name="T2" fmla="*/ 95 w 244"/>
                <a:gd name="T3" fmla="*/ 650 h 151"/>
                <a:gd name="T4" fmla="*/ 95 w 244"/>
                <a:gd name="T5" fmla="*/ 0 h 151"/>
                <a:gd name="T6" fmla="*/ 65 w 244"/>
                <a:gd name="T7" fmla="*/ 0 h 151"/>
                <a:gd name="T8" fmla="*/ 65 w 244"/>
                <a:gd name="T9" fmla="*/ 650 h 151"/>
                <a:gd name="T10" fmla="*/ 0 w 244"/>
                <a:gd name="T11" fmla="*/ 650 h 151"/>
                <a:gd name="T12" fmla="*/ 0 w 244"/>
                <a:gd name="T13" fmla="*/ 982 h 151"/>
                <a:gd name="T14" fmla="*/ 65 w 244"/>
                <a:gd name="T15" fmla="*/ 982 h 151"/>
                <a:gd name="T16" fmla="*/ 65 w 244"/>
                <a:gd name="T17" fmla="*/ 1642 h 151"/>
                <a:gd name="T18" fmla="*/ 95 w 244"/>
                <a:gd name="T19" fmla="*/ 1642 h 151"/>
                <a:gd name="T20" fmla="*/ 95 w 244"/>
                <a:gd name="T21" fmla="*/ 982 h 151"/>
                <a:gd name="T22" fmla="*/ 244 w 244"/>
                <a:gd name="T23" fmla="*/ 982 h 151"/>
                <a:gd name="T24" fmla="*/ 244 w 244"/>
                <a:gd name="T25" fmla="*/ 650 h 151"/>
                <a:gd name="T26" fmla="*/ 244 w 244"/>
                <a:gd name="T27" fmla="*/ 650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endParaRPr lang="en-GB" dirty="0"/>
            </a:p>
          </p:txBody>
        </p:sp>
        <p:sp>
          <p:nvSpPr>
            <p:cNvPr id="8441" name="Freeform 43"/>
            <p:cNvSpPr>
              <a:spLocks/>
            </p:cNvSpPr>
            <p:nvPr/>
          </p:nvSpPr>
          <p:spPr bwMode="auto">
            <a:xfrm>
              <a:off x="522" y="1731"/>
              <a:ext cx="244" cy="156"/>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endParaRPr lang="en-GB" dirty="0"/>
            </a:p>
          </p:txBody>
        </p:sp>
      </p:grpSp>
      <p:grpSp>
        <p:nvGrpSpPr>
          <p:cNvPr id="9" name="Group 44"/>
          <p:cNvGrpSpPr>
            <a:grpSpLocks/>
          </p:cNvGrpSpPr>
          <p:nvPr/>
        </p:nvGrpSpPr>
        <p:grpSpPr bwMode="auto">
          <a:xfrm>
            <a:off x="1223963" y="1598613"/>
            <a:ext cx="387350" cy="258762"/>
            <a:chOff x="530" y="1457"/>
            <a:chExt cx="244" cy="151"/>
          </a:xfrm>
        </p:grpSpPr>
        <p:sp>
          <p:nvSpPr>
            <p:cNvPr id="8435" name="Freeform 45"/>
            <p:cNvSpPr>
              <a:spLocks/>
            </p:cNvSpPr>
            <p:nvPr/>
          </p:nvSpPr>
          <p:spPr bwMode="auto">
            <a:xfrm>
              <a:off x="530" y="1457"/>
              <a:ext cx="244"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endParaRPr lang="en-GB" dirty="0"/>
            </a:p>
          </p:txBody>
        </p:sp>
        <p:sp>
          <p:nvSpPr>
            <p:cNvPr id="8436" name="Freeform 46"/>
            <p:cNvSpPr>
              <a:spLocks/>
            </p:cNvSpPr>
            <p:nvPr/>
          </p:nvSpPr>
          <p:spPr bwMode="auto">
            <a:xfrm>
              <a:off x="530" y="1457"/>
              <a:ext cx="77" cy="151"/>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endParaRPr lang="en-GB" dirty="0"/>
            </a:p>
          </p:txBody>
        </p:sp>
        <p:sp>
          <p:nvSpPr>
            <p:cNvPr id="8437" name="Freeform 47"/>
            <p:cNvSpPr>
              <a:spLocks/>
            </p:cNvSpPr>
            <p:nvPr/>
          </p:nvSpPr>
          <p:spPr bwMode="auto">
            <a:xfrm>
              <a:off x="690" y="1457"/>
              <a:ext cx="84" cy="151"/>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endParaRPr lang="en-GB" dirty="0"/>
            </a:p>
          </p:txBody>
        </p:sp>
        <p:sp>
          <p:nvSpPr>
            <p:cNvPr id="8438" name="Freeform 48"/>
            <p:cNvSpPr>
              <a:spLocks/>
            </p:cNvSpPr>
            <p:nvPr/>
          </p:nvSpPr>
          <p:spPr bwMode="auto">
            <a:xfrm>
              <a:off x="530" y="1457"/>
              <a:ext cx="244" cy="148"/>
            </a:xfrm>
            <a:custGeom>
              <a:avLst/>
              <a:gdLst>
                <a:gd name="T0" fmla="*/ 244 w 244"/>
                <a:gd name="T1" fmla="*/ 8 h 157"/>
                <a:gd name="T2" fmla="*/ 244 w 244"/>
                <a:gd name="T3" fmla="*/ 0 h 157"/>
                <a:gd name="T4" fmla="*/ 0 w 244"/>
                <a:gd name="T5" fmla="*/ 0 h 157"/>
                <a:gd name="T6" fmla="*/ 0 w 244"/>
                <a:gd name="T7" fmla="*/ 8 h 157"/>
                <a:gd name="T8" fmla="*/ 244 w 244"/>
                <a:gd name="T9" fmla="*/ 8 h 157"/>
                <a:gd name="T10" fmla="*/ 244 w 244"/>
                <a:gd name="T11" fmla="*/ 8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endParaRPr lang="en-GB" dirty="0"/>
            </a:p>
          </p:txBody>
        </p:sp>
      </p:grpSp>
      <p:grpSp>
        <p:nvGrpSpPr>
          <p:cNvPr id="10" name="Group 49"/>
          <p:cNvGrpSpPr>
            <a:grpSpLocks/>
          </p:cNvGrpSpPr>
          <p:nvPr/>
        </p:nvGrpSpPr>
        <p:grpSpPr bwMode="auto">
          <a:xfrm>
            <a:off x="293688" y="1598613"/>
            <a:ext cx="387350" cy="249237"/>
            <a:chOff x="530" y="1166"/>
            <a:chExt cx="244" cy="157"/>
          </a:xfrm>
        </p:grpSpPr>
        <p:sp>
          <p:nvSpPr>
            <p:cNvPr id="8431" name="Freeform 50"/>
            <p:cNvSpPr>
              <a:spLocks/>
            </p:cNvSpPr>
            <p:nvPr/>
          </p:nvSpPr>
          <p:spPr bwMode="auto">
            <a:xfrm>
              <a:off x="530" y="1166"/>
              <a:ext cx="244"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endParaRPr lang="en-GB" dirty="0"/>
            </a:p>
          </p:txBody>
        </p:sp>
        <p:sp>
          <p:nvSpPr>
            <p:cNvPr id="8432" name="Freeform 51"/>
            <p:cNvSpPr>
              <a:spLocks/>
            </p:cNvSpPr>
            <p:nvPr/>
          </p:nvSpPr>
          <p:spPr bwMode="auto">
            <a:xfrm>
              <a:off x="530" y="1166"/>
              <a:ext cx="244"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endParaRPr lang="en-GB" dirty="0"/>
            </a:p>
          </p:txBody>
        </p:sp>
        <p:sp>
          <p:nvSpPr>
            <p:cNvPr id="8433" name="Freeform 52"/>
            <p:cNvSpPr>
              <a:spLocks/>
            </p:cNvSpPr>
            <p:nvPr/>
          </p:nvSpPr>
          <p:spPr bwMode="auto">
            <a:xfrm>
              <a:off x="530" y="1272"/>
              <a:ext cx="244" cy="51"/>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endParaRPr lang="en-GB" dirty="0"/>
            </a:p>
          </p:txBody>
        </p:sp>
        <p:sp>
          <p:nvSpPr>
            <p:cNvPr id="8434" name="Freeform 53"/>
            <p:cNvSpPr>
              <a:spLocks/>
            </p:cNvSpPr>
            <p:nvPr/>
          </p:nvSpPr>
          <p:spPr bwMode="auto">
            <a:xfrm>
              <a:off x="530" y="1166"/>
              <a:ext cx="244" cy="156"/>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endParaRPr lang="en-GB" dirty="0"/>
            </a:p>
          </p:txBody>
        </p:sp>
      </p:grpSp>
      <p:grpSp>
        <p:nvGrpSpPr>
          <p:cNvPr id="11" name="Group 54"/>
          <p:cNvGrpSpPr>
            <a:grpSpLocks/>
          </p:cNvGrpSpPr>
          <p:nvPr/>
        </p:nvGrpSpPr>
        <p:grpSpPr bwMode="auto">
          <a:xfrm>
            <a:off x="2190750" y="2832100"/>
            <a:ext cx="387350" cy="249238"/>
            <a:chOff x="1117" y="2394"/>
            <a:chExt cx="244" cy="157"/>
          </a:xfrm>
        </p:grpSpPr>
        <p:sp>
          <p:nvSpPr>
            <p:cNvPr id="8420" name="Freeform 55"/>
            <p:cNvSpPr>
              <a:spLocks/>
            </p:cNvSpPr>
            <p:nvPr/>
          </p:nvSpPr>
          <p:spPr bwMode="auto">
            <a:xfrm>
              <a:off x="1117" y="2394"/>
              <a:ext cx="244"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endParaRPr lang="en-GB" dirty="0"/>
            </a:p>
          </p:txBody>
        </p:sp>
        <p:sp>
          <p:nvSpPr>
            <p:cNvPr id="8421" name="Freeform 56"/>
            <p:cNvSpPr>
              <a:spLocks/>
            </p:cNvSpPr>
            <p:nvPr/>
          </p:nvSpPr>
          <p:spPr bwMode="auto">
            <a:xfrm>
              <a:off x="1117" y="2394"/>
              <a:ext cx="35"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endParaRPr lang="en-GB" dirty="0"/>
            </a:p>
          </p:txBody>
        </p:sp>
        <p:sp>
          <p:nvSpPr>
            <p:cNvPr id="8422" name="Freeform 57"/>
            <p:cNvSpPr>
              <a:spLocks/>
            </p:cNvSpPr>
            <p:nvPr/>
          </p:nvSpPr>
          <p:spPr bwMode="auto">
            <a:xfrm>
              <a:off x="1117" y="2445"/>
              <a:ext cx="35" cy="33"/>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endParaRPr lang="en-GB" dirty="0"/>
            </a:p>
          </p:txBody>
        </p:sp>
        <p:sp>
          <p:nvSpPr>
            <p:cNvPr id="8423" name="Freeform 58"/>
            <p:cNvSpPr>
              <a:spLocks/>
            </p:cNvSpPr>
            <p:nvPr/>
          </p:nvSpPr>
          <p:spPr bwMode="auto">
            <a:xfrm>
              <a:off x="1176" y="2394"/>
              <a:ext cx="36"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endParaRPr lang="en-GB" dirty="0"/>
            </a:p>
          </p:txBody>
        </p:sp>
        <p:sp>
          <p:nvSpPr>
            <p:cNvPr id="8424" name="Freeform 59"/>
            <p:cNvSpPr>
              <a:spLocks/>
            </p:cNvSpPr>
            <p:nvPr/>
          </p:nvSpPr>
          <p:spPr bwMode="auto">
            <a:xfrm>
              <a:off x="1176" y="2445"/>
              <a:ext cx="36" cy="33"/>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endParaRPr lang="en-GB" dirty="0"/>
            </a:p>
          </p:txBody>
        </p:sp>
        <p:sp>
          <p:nvSpPr>
            <p:cNvPr id="8425" name="Freeform 60"/>
            <p:cNvSpPr>
              <a:spLocks/>
            </p:cNvSpPr>
            <p:nvPr/>
          </p:nvSpPr>
          <p:spPr bwMode="auto">
            <a:xfrm>
              <a:off x="1117" y="2500"/>
              <a:ext cx="244" cy="17"/>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endParaRPr lang="en-GB" dirty="0"/>
            </a:p>
          </p:txBody>
        </p:sp>
        <p:sp>
          <p:nvSpPr>
            <p:cNvPr id="8426" name="Freeform 61"/>
            <p:cNvSpPr>
              <a:spLocks/>
            </p:cNvSpPr>
            <p:nvPr/>
          </p:nvSpPr>
          <p:spPr bwMode="auto">
            <a:xfrm>
              <a:off x="1117" y="2534"/>
              <a:ext cx="244" cy="17"/>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endParaRPr lang="en-GB" dirty="0"/>
            </a:p>
          </p:txBody>
        </p:sp>
        <p:sp>
          <p:nvSpPr>
            <p:cNvPr id="8427" name="Freeform 62"/>
            <p:cNvSpPr>
              <a:spLocks/>
            </p:cNvSpPr>
            <p:nvPr/>
          </p:nvSpPr>
          <p:spPr bwMode="auto">
            <a:xfrm>
              <a:off x="1212" y="2428"/>
              <a:ext cx="149" cy="17"/>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endParaRPr lang="en-GB" dirty="0"/>
            </a:p>
          </p:txBody>
        </p:sp>
        <p:sp>
          <p:nvSpPr>
            <p:cNvPr id="8428" name="Freeform 63"/>
            <p:cNvSpPr>
              <a:spLocks/>
            </p:cNvSpPr>
            <p:nvPr/>
          </p:nvSpPr>
          <p:spPr bwMode="auto">
            <a:xfrm>
              <a:off x="1212" y="2394"/>
              <a:ext cx="149" cy="17"/>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endParaRPr lang="en-GB" dirty="0"/>
            </a:p>
          </p:txBody>
        </p:sp>
        <p:sp>
          <p:nvSpPr>
            <p:cNvPr id="8429" name="Freeform 64"/>
            <p:cNvSpPr>
              <a:spLocks/>
            </p:cNvSpPr>
            <p:nvPr/>
          </p:nvSpPr>
          <p:spPr bwMode="auto">
            <a:xfrm>
              <a:off x="1212" y="2461"/>
              <a:ext cx="149" cy="17"/>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endParaRPr lang="en-GB" dirty="0"/>
            </a:p>
          </p:txBody>
        </p:sp>
        <p:sp>
          <p:nvSpPr>
            <p:cNvPr id="8430" name="Freeform 65"/>
            <p:cNvSpPr>
              <a:spLocks/>
            </p:cNvSpPr>
            <p:nvPr/>
          </p:nvSpPr>
          <p:spPr bwMode="auto">
            <a:xfrm>
              <a:off x="1117" y="2394"/>
              <a:ext cx="244"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endParaRPr lang="en-GB" dirty="0"/>
            </a:p>
          </p:txBody>
        </p:sp>
      </p:grpSp>
      <p:grpSp>
        <p:nvGrpSpPr>
          <p:cNvPr id="12" name="Group 66"/>
          <p:cNvGrpSpPr>
            <a:grpSpLocks/>
          </p:cNvGrpSpPr>
          <p:nvPr/>
        </p:nvGrpSpPr>
        <p:grpSpPr bwMode="auto">
          <a:xfrm>
            <a:off x="1223963" y="5948363"/>
            <a:ext cx="388937" cy="247650"/>
            <a:chOff x="1593" y="2897"/>
            <a:chExt cx="245" cy="156"/>
          </a:xfrm>
        </p:grpSpPr>
        <p:sp>
          <p:nvSpPr>
            <p:cNvPr id="8405" name="Freeform 67"/>
            <p:cNvSpPr>
              <a:spLocks/>
            </p:cNvSpPr>
            <p:nvPr/>
          </p:nvSpPr>
          <p:spPr bwMode="auto">
            <a:xfrm>
              <a:off x="1593" y="2897"/>
              <a:ext cx="245" cy="156"/>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endParaRPr lang="en-GB" dirty="0"/>
            </a:p>
          </p:txBody>
        </p:sp>
        <p:sp>
          <p:nvSpPr>
            <p:cNvPr id="8406" name="Freeform 68"/>
            <p:cNvSpPr>
              <a:spLocks/>
            </p:cNvSpPr>
            <p:nvPr/>
          </p:nvSpPr>
          <p:spPr bwMode="auto">
            <a:xfrm>
              <a:off x="1593" y="2897"/>
              <a:ext cx="245" cy="156"/>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endParaRPr lang="en-GB" dirty="0"/>
            </a:p>
          </p:txBody>
        </p:sp>
        <p:sp>
          <p:nvSpPr>
            <p:cNvPr id="8407" name="Freeform 69"/>
            <p:cNvSpPr>
              <a:spLocks/>
            </p:cNvSpPr>
            <p:nvPr/>
          </p:nvSpPr>
          <p:spPr bwMode="auto">
            <a:xfrm>
              <a:off x="1742" y="2897"/>
              <a:ext cx="66"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endParaRPr lang="en-GB" dirty="0"/>
            </a:p>
          </p:txBody>
        </p:sp>
        <p:sp>
          <p:nvSpPr>
            <p:cNvPr id="8408" name="Freeform 70"/>
            <p:cNvSpPr>
              <a:spLocks/>
            </p:cNvSpPr>
            <p:nvPr/>
          </p:nvSpPr>
          <p:spPr bwMode="auto">
            <a:xfrm>
              <a:off x="1778" y="2914"/>
              <a:ext cx="60" cy="39"/>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endParaRPr lang="en-GB" dirty="0"/>
            </a:p>
          </p:txBody>
        </p:sp>
        <p:sp>
          <p:nvSpPr>
            <p:cNvPr id="8409" name="Freeform 71"/>
            <p:cNvSpPr>
              <a:spLocks/>
            </p:cNvSpPr>
            <p:nvPr/>
          </p:nvSpPr>
          <p:spPr bwMode="auto">
            <a:xfrm>
              <a:off x="1742" y="2897"/>
              <a:ext cx="96" cy="56"/>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endParaRPr lang="en-GB" dirty="0"/>
            </a:p>
          </p:txBody>
        </p:sp>
        <p:sp>
          <p:nvSpPr>
            <p:cNvPr id="8410" name="Freeform 72"/>
            <p:cNvSpPr>
              <a:spLocks/>
            </p:cNvSpPr>
            <p:nvPr/>
          </p:nvSpPr>
          <p:spPr bwMode="auto">
            <a:xfrm>
              <a:off x="1617" y="2897"/>
              <a:ext cx="78" cy="45"/>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endParaRPr lang="en-GB" dirty="0"/>
            </a:p>
          </p:txBody>
        </p:sp>
        <p:sp>
          <p:nvSpPr>
            <p:cNvPr id="8411" name="Freeform 73"/>
            <p:cNvSpPr>
              <a:spLocks/>
            </p:cNvSpPr>
            <p:nvPr/>
          </p:nvSpPr>
          <p:spPr bwMode="auto">
            <a:xfrm>
              <a:off x="1593" y="2914"/>
              <a:ext cx="60" cy="39"/>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endParaRPr lang="en-GB" dirty="0"/>
            </a:p>
          </p:txBody>
        </p:sp>
        <p:sp>
          <p:nvSpPr>
            <p:cNvPr id="8412" name="Freeform 74"/>
            <p:cNvSpPr>
              <a:spLocks/>
            </p:cNvSpPr>
            <p:nvPr/>
          </p:nvSpPr>
          <p:spPr bwMode="auto">
            <a:xfrm>
              <a:off x="1593" y="2897"/>
              <a:ext cx="96" cy="56"/>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endParaRPr lang="en-GB" dirty="0"/>
            </a:p>
          </p:txBody>
        </p:sp>
        <p:sp>
          <p:nvSpPr>
            <p:cNvPr id="8413" name="Freeform 75"/>
            <p:cNvSpPr>
              <a:spLocks/>
            </p:cNvSpPr>
            <p:nvPr/>
          </p:nvSpPr>
          <p:spPr bwMode="auto">
            <a:xfrm>
              <a:off x="1742" y="3009"/>
              <a:ext cx="72"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endParaRPr lang="en-GB" dirty="0"/>
            </a:p>
          </p:txBody>
        </p:sp>
        <p:sp>
          <p:nvSpPr>
            <p:cNvPr id="8414" name="Freeform 76"/>
            <p:cNvSpPr>
              <a:spLocks/>
            </p:cNvSpPr>
            <p:nvPr/>
          </p:nvSpPr>
          <p:spPr bwMode="auto">
            <a:xfrm>
              <a:off x="1778" y="2998"/>
              <a:ext cx="60" cy="39"/>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endParaRPr lang="en-GB" dirty="0"/>
            </a:p>
          </p:txBody>
        </p:sp>
        <p:sp>
          <p:nvSpPr>
            <p:cNvPr id="8415" name="Freeform 77"/>
            <p:cNvSpPr>
              <a:spLocks/>
            </p:cNvSpPr>
            <p:nvPr/>
          </p:nvSpPr>
          <p:spPr bwMode="auto">
            <a:xfrm>
              <a:off x="1754" y="2998"/>
              <a:ext cx="84"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endParaRPr lang="en-GB" dirty="0"/>
            </a:p>
          </p:txBody>
        </p:sp>
        <p:sp>
          <p:nvSpPr>
            <p:cNvPr id="8416" name="Freeform 78"/>
            <p:cNvSpPr>
              <a:spLocks/>
            </p:cNvSpPr>
            <p:nvPr/>
          </p:nvSpPr>
          <p:spPr bwMode="auto">
            <a:xfrm>
              <a:off x="1623" y="3003"/>
              <a:ext cx="72"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endParaRPr lang="en-GB" dirty="0"/>
            </a:p>
          </p:txBody>
        </p:sp>
        <p:sp>
          <p:nvSpPr>
            <p:cNvPr id="8417" name="Freeform 79"/>
            <p:cNvSpPr>
              <a:spLocks/>
            </p:cNvSpPr>
            <p:nvPr/>
          </p:nvSpPr>
          <p:spPr bwMode="auto">
            <a:xfrm>
              <a:off x="1593" y="2998"/>
              <a:ext cx="54" cy="39"/>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endParaRPr lang="en-GB" dirty="0"/>
            </a:p>
          </p:txBody>
        </p:sp>
        <p:sp>
          <p:nvSpPr>
            <p:cNvPr id="8418" name="Freeform 80"/>
            <p:cNvSpPr>
              <a:spLocks/>
            </p:cNvSpPr>
            <p:nvPr/>
          </p:nvSpPr>
          <p:spPr bwMode="auto">
            <a:xfrm>
              <a:off x="1599" y="2998"/>
              <a:ext cx="96"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endParaRPr lang="en-GB" dirty="0"/>
            </a:p>
          </p:txBody>
        </p:sp>
        <p:sp>
          <p:nvSpPr>
            <p:cNvPr id="8419" name="Freeform 81"/>
            <p:cNvSpPr>
              <a:spLocks/>
            </p:cNvSpPr>
            <p:nvPr/>
          </p:nvSpPr>
          <p:spPr bwMode="auto">
            <a:xfrm>
              <a:off x="1593" y="2897"/>
              <a:ext cx="245" cy="156"/>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endParaRPr lang="en-GB" dirty="0"/>
            </a:p>
          </p:txBody>
        </p:sp>
      </p:grpSp>
      <p:grpSp>
        <p:nvGrpSpPr>
          <p:cNvPr id="13" name="Group 82"/>
          <p:cNvGrpSpPr>
            <a:grpSpLocks/>
          </p:cNvGrpSpPr>
          <p:nvPr/>
        </p:nvGrpSpPr>
        <p:grpSpPr bwMode="auto">
          <a:xfrm>
            <a:off x="3240088" y="5354638"/>
            <a:ext cx="390525" cy="249237"/>
            <a:chOff x="1780" y="2004"/>
            <a:chExt cx="245" cy="157"/>
          </a:xfrm>
        </p:grpSpPr>
        <p:sp>
          <p:nvSpPr>
            <p:cNvPr id="8402" name="Freeform 83"/>
            <p:cNvSpPr>
              <a:spLocks/>
            </p:cNvSpPr>
            <p:nvPr/>
          </p:nvSpPr>
          <p:spPr bwMode="auto">
            <a:xfrm>
              <a:off x="1780" y="2004"/>
              <a:ext cx="245" cy="157"/>
            </a:xfrm>
            <a:custGeom>
              <a:avLst/>
              <a:gdLst>
                <a:gd name="T0" fmla="*/ 4919 w 239"/>
                <a:gd name="T1" fmla="*/ 17674 h 151"/>
                <a:gd name="T2" fmla="*/ 4919 w 239"/>
                <a:gd name="T3" fmla="*/ 0 h 151"/>
                <a:gd name="T4" fmla="*/ 0 w 239"/>
                <a:gd name="T5" fmla="*/ 0 h 151"/>
                <a:gd name="T6" fmla="*/ 0 w 239"/>
                <a:gd name="T7" fmla="*/ 17674 h 151"/>
                <a:gd name="T8" fmla="*/ 4919 w 239"/>
                <a:gd name="T9" fmla="*/ 17674 h 151"/>
                <a:gd name="T10" fmla="*/ 4919 w 239"/>
                <a:gd name="T11" fmla="*/ 17674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endParaRPr lang="en-GB" dirty="0"/>
            </a:p>
          </p:txBody>
        </p:sp>
        <p:sp>
          <p:nvSpPr>
            <p:cNvPr id="8403" name="Freeform 84"/>
            <p:cNvSpPr>
              <a:spLocks/>
            </p:cNvSpPr>
            <p:nvPr/>
          </p:nvSpPr>
          <p:spPr bwMode="auto">
            <a:xfrm>
              <a:off x="1846" y="2027"/>
              <a:ext cx="119" cy="117"/>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endParaRPr lang="en-GB" dirty="0"/>
            </a:p>
          </p:txBody>
        </p:sp>
        <p:sp>
          <p:nvSpPr>
            <p:cNvPr id="8404" name="Freeform 85"/>
            <p:cNvSpPr>
              <a:spLocks/>
            </p:cNvSpPr>
            <p:nvPr/>
          </p:nvSpPr>
          <p:spPr bwMode="auto">
            <a:xfrm>
              <a:off x="1780" y="2004"/>
              <a:ext cx="245"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endParaRPr lang="en-GB" dirty="0"/>
            </a:p>
          </p:txBody>
        </p:sp>
      </p:grpSp>
      <p:grpSp>
        <p:nvGrpSpPr>
          <p:cNvPr id="14" name="Group 86"/>
          <p:cNvGrpSpPr>
            <a:grpSpLocks/>
          </p:cNvGrpSpPr>
          <p:nvPr/>
        </p:nvGrpSpPr>
        <p:grpSpPr bwMode="auto">
          <a:xfrm>
            <a:off x="2190750" y="5354638"/>
            <a:ext cx="387350" cy="247650"/>
            <a:chOff x="1593" y="2143"/>
            <a:chExt cx="245" cy="156"/>
          </a:xfrm>
        </p:grpSpPr>
        <p:sp>
          <p:nvSpPr>
            <p:cNvPr id="8396" name="Freeform 87"/>
            <p:cNvSpPr>
              <a:spLocks/>
            </p:cNvSpPr>
            <p:nvPr/>
          </p:nvSpPr>
          <p:spPr bwMode="auto">
            <a:xfrm>
              <a:off x="1593" y="2143"/>
              <a:ext cx="245" cy="156"/>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endParaRPr lang="en-GB" dirty="0"/>
            </a:p>
          </p:txBody>
        </p:sp>
        <p:sp>
          <p:nvSpPr>
            <p:cNvPr id="8397" name="Freeform 88"/>
            <p:cNvSpPr>
              <a:spLocks/>
            </p:cNvSpPr>
            <p:nvPr/>
          </p:nvSpPr>
          <p:spPr bwMode="auto">
            <a:xfrm>
              <a:off x="1593"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endParaRPr lang="en-GB" dirty="0"/>
            </a:p>
          </p:txBody>
        </p:sp>
        <p:sp>
          <p:nvSpPr>
            <p:cNvPr id="8398" name="Freeform 89"/>
            <p:cNvSpPr>
              <a:spLocks/>
            </p:cNvSpPr>
            <p:nvPr/>
          </p:nvSpPr>
          <p:spPr bwMode="auto">
            <a:xfrm>
              <a:off x="1593"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endParaRPr lang="en-GB" dirty="0"/>
            </a:p>
          </p:txBody>
        </p:sp>
        <p:sp>
          <p:nvSpPr>
            <p:cNvPr id="8399" name="Freeform 90"/>
            <p:cNvSpPr>
              <a:spLocks/>
            </p:cNvSpPr>
            <p:nvPr/>
          </p:nvSpPr>
          <p:spPr bwMode="auto">
            <a:xfrm>
              <a:off x="1689" y="2238"/>
              <a:ext cx="149"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endParaRPr lang="en-GB" dirty="0"/>
            </a:p>
          </p:txBody>
        </p:sp>
        <p:sp>
          <p:nvSpPr>
            <p:cNvPr id="8400" name="Freeform 91"/>
            <p:cNvSpPr>
              <a:spLocks/>
            </p:cNvSpPr>
            <p:nvPr/>
          </p:nvSpPr>
          <p:spPr bwMode="auto">
            <a:xfrm>
              <a:off x="1689" y="2143"/>
              <a:ext cx="149"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endParaRPr lang="en-GB" dirty="0"/>
            </a:p>
          </p:txBody>
        </p:sp>
        <p:sp>
          <p:nvSpPr>
            <p:cNvPr id="8401" name="Freeform 92"/>
            <p:cNvSpPr>
              <a:spLocks/>
            </p:cNvSpPr>
            <p:nvPr/>
          </p:nvSpPr>
          <p:spPr bwMode="auto">
            <a:xfrm>
              <a:off x="1593" y="2143"/>
              <a:ext cx="245" cy="156"/>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endParaRPr lang="en-GB" dirty="0"/>
            </a:p>
          </p:txBody>
        </p:sp>
      </p:grpSp>
      <p:grpSp>
        <p:nvGrpSpPr>
          <p:cNvPr id="15" name="Group 93"/>
          <p:cNvGrpSpPr>
            <a:grpSpLocks/>
          </p:cNvGrpSpPr>
          <p:nvPr/>
        </p:nvGrpSpPr>
        <p:grpSpPr bwMode="auto">
          <a:xfrm>
            <a:off x="1223963" y="5354638"/>
            <a:ext cx="388937" cy="249237"/>
            <a:chOff x="1593" y="1897"/>
            <a:chExt cx="245" cy="157"/>
          </a:xfrm>
        </p:grpSpPr>
        <p:sp>
          <p:nvSpPr>
            <p:cNvPr id="8392" name="Freeform 94"/>
            <p:cNvSpPr>
              <a:spLocks/>
            </p:cNvSpPr>
            <p:nvPr/>
          </p:nvSpPr>
          <p:spPr bwMode="auto">
            <a:xfrm>
              <a:off x="1593" y="1897"/>
              <a:ext cx="245"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endParaRPr lang="en-GB" dirty="0"/>
            </a:p>
          </p:txBody>
        </p:sp>
        <p:sp>
          <p:nvSpPr>
            <p:cNvPr id="8393" name="Freeform 95"/>
            <p:cNvSpPr>
              <a:spLocks/>
            </p:cNvSpPr>
            <p:nvPr/>
          </p:nvSpPr>
          <p:spPr bwMode="auto">
            <a:xfrm>
              <a:off x="1593" y="1897"/>
              <a:ext cx="245" cy="45"/>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endParaRPr lang="en-GB" dirty="0"/>
            </a:p>
          </p:txBody>
        </p:sp>
        <p:sp>
          <p:nvSpPr>
            <p:cNvPr id="8394" name="Freeform 96"/>
            <p:cNvSpPr>
              <a:spLocks/>
            </p:cNvSpPr>
            <p:nvPr/>
          </p:nvSpPr>
          <p:spPr bwMode="auto">
            <a:xfrm>
              <a:off x="1593" y="2003"/>
              <a:ext cx="245"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endParaRPr lang="en-GB" dirty="0"/>
            </a:p>
          </p:txBody>
        </p:sp>
        <p:sp>
          <p:nvSpPr>
            <p:cNvPr id="8395" name="Freeform 97"/>
            <p:cNvSpPr>
              <a:spLocks/>
            </p:cNvSpPr>
            <p:nvPr/>
          </p:nvSpPr>
          <p:spPr bwMode="auto">
            <a:xfrm>
              <a:off x="1593" y="1897"/>
              <a:ext cx="245"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endParaRPr lang="en-GB" dirty="0"/>
            </a:p>
          </p:txBody>
        </p:sp>
      </p:grpSp>
      <p:grpSp>
        <p:nvGrpSpPr>
          <p:cNvPr id="16" name="Group 98"/>
          <p:cNvGrpSpPr>
            <a:grpSpLocks/>
          </p:cNvGrpSpPr>
          <p:nvPr/>
        </p:nvGrpSpPr>
        <p:grpSpPr bwMode="auto">
          <a:xfrm>
            <a:off x="1223963" y="4708525"/>
            <a:ext cx="388937" cy="247650"/>
            <a:chOff x="1779" y="1164"/>
            <a:chExt cx="245" cy="156"/>
          </a:xfrm>
        </p:grpSpPr>
        <p:sp>
          <p:nvSpPr>
            <p:cNvPr id="8343" name="Freeform 99"/>
            <p:cNvSpPr>
              <a:spLocks/>
            </p:cNvSpPr>
            <p:nvPr/>
          </p:nvSpPr>
          <p:spPr bwMode="auto">
            <a:xfrm>
              <a:off x="1779" y="1164"/>
              <a:ext cx="102" cy="156"/>
            </a:xfrm>
            <a:custGeom>
              <a:avLst/>
              <a:gdLst>
                <a:gd name="T0" fmla="*/ 156307 w 96"/>
                <a:gd name="T1" fmla="*/ 156 h 156"/>
                <a:gd name="T2" fmla="*/ 0 w 96"/>
                <a:gd name="T3" fmla="*/ 156 h 156"/>
                <a:gd name="T4" fmla="*/ 0 w 96"/>
                <a:gd name="T5" fmla="*/ 0 h 156"/>
                <a:gd name="T6" fmla="*/ 156307 w 96"/>
                <a:gd name="T7" fmla="*/ 0 h 156"/>
                <a:gd name="T8" fmla="*/ 156307 w 96"/>
                <a:gd name="T9" fmla="*/ 156 h 156"/>
                <a:gd name="T10" fmla="*/ 156307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endParaRPr lang="en-GB" dirty="0"/>
            </a:p>
          </p:txBody>
        </p:sp>
        <p:sp>
          <p:nvSpPr>
            <p:cNvPr id="8344" name="Freeform 100"/>
            <p:cNvSpPr>
              <a:spLocks/>
            </p:cNvSpPr>
            <p:nvPr/>
          </p:nvSpPr>
          <p:spPr bwMode="auto">
            <a:xfrm>
              <a:off x="1881" y="1164"/>
              <a:ext cx="143" cy="156"/>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endParaRPr lang="en-GB" dirty="0"/>
            </a:p>
          </p:txBody>
        </p:sp>
        <p:sp>
          <p:nvSpPr>
            <p:cNvPr id="8345" name="Freeform 101"/>
            <p:cNvSpPr>
              <a:spLocks/>
            </p:cNvSpPr>
            <p:nvPr/>
          </p:nvSpPr>
          <p:spPr bwMode="auto">
            <a:xfrm>
              <a:off x="1875" y="1197"/>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endParaRPr lang="en-GB" dirty="0"/>
            </a:p>
          </p:txBody>
        </p:sp>
        <p:sp>
          <p:nvSpPr>
            <p:cNvPr id="8346" name="Freeform 102"/>
            <p:cNvSpPr>
              <a:spLocks/>
            </p:cNvSpPr>
            <p:nvPr/>
          </p:nvSpPr>
          <p:spPr bwMode="auto">
            <a:xfrm>
              <a:off x="1875" y="1197"/>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endParaRPr lang="en-GB" dirty="0"/>
            </a:p>
          </p:txBody>
        </p:sp>
        <p:sp>
          <p:nvSpPr>
            <p:cNvPr id="8347" name="Freeform 103"/>
            <p:cNvSpPr>
              <a:spLocks/>
            </p:cNvSpPr>
            <p:nvPr/>
          </p:nvSpPr>
          <p:spPr bwMode="auto">
            <a:xfrm>
              <a:off x="1839" y="1220"/>
              <a:ext cx="48"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endParaRPr lang="en-GB" dirty="0"/>
            </a:p>
          </p:txBody>
        </p:sp>
        <p:sp>
          <p:nvSpPr>
            <p:cNvPr id="8348" name="Freeform 104"/>
            <p:cNvSpPr>
              <a:spLocks/>
            </p:cNvSpPr>
            <p:nvPr/>
          </p:nvSpPr>
          <p:spPr bwMode="auto">
            <a:xfrm>
              <a:off x="1839" y="1220"/>
              <a:ext cx="48"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endParaRPr lang="en-GB" dirty="0"/>
            </a:p>
          </p:txBody>
        </p:sp>
        <p:sp>
          <p:nvSpPr>
            <p:cNvPr id="8349" name="Freeform 105"/>
            <p:cNvSpPr>
              <a:spLocks/>
            </p:cNvSpPr>
            <p:nvPr/>
          </p:nvSpPr>
          <p:spPr bwMode="auto">
            <a:xfrm>
              <a:off x="1881" y="1236"/>
              <a:ext cx="47" cy="28"/>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endParaRPr lang="en-GB" dirty="0"/>
            </a:p>
          </p:txBody>
        </p:sp>
        <p:sp>
          <p:nvSpPr>
            <p:cNvPr id="8350" name="Freeform 106"/>
            <p:cNvSpPr>
              <a:spLocks/>
            </p:cNvSpPr>
            <p:nvPr/>
          </p:nvSpPr>
          <p:spPr bwMode="auto">
            <a:xfrm>
              <a:off x="1881" y="1236"/>
              <a:ext cx="47" cy="28"/>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endParaRPr lang="en-GB" dirty="0"/>
            </a:p>
          </p:txBody>
        </p:sp>
        <p:sp>
          <p:nvSpPr>
            <p:cNvPr id="8351" name="Freeform 107"/>
            <p:cNvSpPr>
              <a:spLocks/>
            </p:cNvSpPr>
            <p:nvPr/>
          </p:nvSpPr>
          <p:spPr bwMode="auto">
            <a:xfrm>
              <a:off x="1881" y="1220"/>
              <a:ext cx="41" cy="28"/>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endParaRPr lang="en-GB" dirty="0"/>
            </a:p>
          </p:txBody>
        </p:sp>
        <p:sp>
          <p:nvSpPr>
            <p:cNvPr id="8352" name="Freeform 108"/>
            <p:cNvSpPr>
              <a:spLocks/>
            </p:cNvSpPr>
            <p:nvPr/>
          </p:nvSpPr>
          <p:spPr bwMode="auto">
            <a:xfrm>
              <a:off x="1881" y="1220"/>
              <a:ext cx="41" cy="28"/>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endParaRPr lang="en-GB" dirty="0"/>
            </a:p>
          </p:txBody>
        </p:sp>
        <p:sp>
          <p:nvSpPr>
            <p:cNvPr id="8353" name="Freeform 109"/>
            <p:cNvSpPr>
              <a:spLocks/>
            </p:cNvSpPr>
            <p:nvPr/>
          </p:nvSpPr>
          <p:spPr bwMode="auto">
            <a:xfrm>
              <a:off x="1833" y="1225"/>
              <a:ext cx="54" cy="17"/>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endParaRPr lang="en-GB" dirty="0"/>
            </a:p>
          </p:txBody>
        </p:sp>
        <p:sp>
          <p:nvSpPr>
            <p:cNvPr id="8354" name="Freeform 110"/>
            <p:cNvSpPr>
              <a:spLocks/>
            </p:cNvSpPr>
            <p:nvPr/>
          </p:nvSpPr>
          <p:spPr bwMode="auto">
            <a:xfrm>
              <a:off x="1833" y="1225"/>
              <a:ext cx="54" cy="17"/>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endParaRPr lang="en-GB" dirty="0"/>
            </a:p>
          </p:txBody>
        </p:sp>
        <p:sp>
          <p:nvSpPr>
            <p:cNvPr id="8355" name="Freeform 111"/>
            <p:cNvSpPr>
              <a:spLocks/>
            </p:cNvSpPr>
            <p:nvPr/>
          </p:nvSpPr>
          <p:spPr bwMode="auto">
            <a:xfrm>
              <a:off x="1839" y="1248"/>
              <a:ext cx="54"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endParaRPr lang="en-GB" dirty="0"/>
            </a:p>
          </p:txBody>
        </p:sp>
        <p:sp>
          <p:nvSpPr>
            <p:cNvPr id="8356" name="Freeform 112"/>
            <p:cNvSpPr>
              <a:spLocks/>
            </p:cNvSpPr>
            <p:nvPr/>
          </p:nvSpPr>
          <p:spPr bwMode="auto">
            <a:xfrm>
              <a:off x="1839" y="1248"/>
              <a:ext cx="54"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endParaRPr lang="en-GB" dirty="0"/>
            </a:p>
          </p:txBody>
        </p:sp>
        <p:sp>
          <p:nvSpPr>
            <p:cNvPr id="8357" name="Freeform 113"/>
            <p:cNvSpPr>
              <a:spLocks/>
            </p:cNvSpPr>
            <p:nvPr/>
          </p:nvSpPr>
          <p:spPr bwMode="auto">
            <a:xfrm>
              <a:off x="1833" y="1242"/>
              <a:ext cx="54" cy="11"/>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endParaRPr lang="en-GB" dirty="0"/>
            </a:p>
          </p:txBody>
        </p:sp>
        <p:sp>
          <p:nvSpPr>
            <p:cNvPr id="8358" name="Freeform 114"/>
            <p:cNvSpPr>
              <a:spLocks/>
            </p:cNvSpPr>
            <p:nvPr/>
          </p:nvSpPr>
          <p:spPr bwMode="auto">
            <a:xfrm>
              <a:off x="1833" y="1242"/>
              <a:ext cx="54" cy="11"/>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endParaRPr lang="en-GB" dirty="0"/>
            </a:p>
          </p:txBody>
        </p:sp>
        <p:sp>
          <p:nvSpPr>
            <p:cNvPr id="8359" name="Freeform 115"/>
            <p:cNvSpPr>
              <a:spLocks/>
            </p:cNvSpPr>
            <p:nvPr/>
          </p:nvSpPr>
          <p:spPr bwMode="auto">
            <a:xfrm>
              <a:off x="1881" y="1225"/>
              <a:ext cx="47" cy="17"/>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endParaRPr lang="en-GB" dirty="0"/>
            </a:p>
          </p:txBody>
        </p:sp>
        <p:sp>
          <p:nvSpPr>
            <p:cNvPr id="8360" name="Freeform 116"/>
            <p:cNvSpPr>
              <a:spLocks/>
            </p:cNvSpPr>
            <p:nvPr/>
          </p:nvSpPr>
          <p:spPr bwMode="auto">
            <a:xfrm>
              <a:off x="1881" y="1225"/>
              <a:ext cx="47" cy="17"/>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endParaRPr lang="en-GB" dirty="0"/>
            </a:p>
          </p:txBody>
        </p:sp>
        <p:sp>
          <p:nvSpPr>
            <p:cNvPr id="8361" name="Freeform 117"/>
            <p:cNvSpPr>
              <a:spLocks/>
            </p:cNvSpPr>
            <p:nvPr/>
          </p:nvSpPr>
          <p:spPr bwMode="auto">
            <a:xfrm>
              <a:off x="1881" y="1242"/>
              <a:ext cx="47" cy="11"/>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endParaRPr lang="en-GB" dirty="0"/>
            </a:p>
          </p:txBody>
        </p:sp>
        <p:sp>
          <p:nvSpPr>
            <p:cNvPr id="8362" name="Freeform 118"/>
            <p:cNvSpPr>
              <a:spLocks/>
            </p:cNvSpPr>
            <p:nvPr/>
          </p:nvSpPr>
          <p:spPr bwMode="auto">
            <a:xfrm>
              <a:off x="1881" y="1242"/>
              <a:ext cx="47" cy="11"/>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endParaRPr lang="en-GB" dirty="0"/>
            </a:p>
          </p:txBody>
        </p:sp>
        <p:sp>
          <p:nvSpPr>
            <p:cNvPr id="8363" name="Freeform 119"/>
            <p:cNvSpPr>
              <a:spLocks/>
            </p:cNvSpPr>
            <p:nvPr/>
          </p:nvSpPr>
          <p:spPr bwMode="auto">
            <a:xfrm>
              <a:off x="1839" y="1264"/>
              <a:ext cx="83" cy="1"/>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endParaRPr lang="en-GB" dirty="0"/>
            </a:p>
          </p:txBody>
        </p:sp>
        <p:sp>
          <p:nvSpPr>
            <p:cNvPr id="8364" name="Freeform 120"/>
            <p:cNvSpPr>
              <a:spLocks/>
            </p:cNvSpPr>
            <p:nvPr/>
          </p:nvSpPr>
          <p:spPr bwMode="auto">
            <a:xfrm>
              <a:off x="1839" y="1264"/>
              <a:ext cx="83" cy="1"/>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endParaRPr lang="en-GB" dirty="0"/>
            </a:p>
          </p:txBody>
        </p:sp>
        <p:sp>
          <p:nvSpPr>
            <p:cNvPr id="8365" name="Freeform 121"/>
            <p:cNvSpPr>
              <a:spLocks/>
            </p:cNvSpPr>
            <p:nvPr/>
          </p:nvSpPr>
          <p:spPr bwMode="auto">
            <a:xfrm>
              <a:off x="1839" y="1214"/>
              <a:ext cx="83"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endParaRPr lang="en-GB" dirty="0"/>
            </a:p>
          </p:txBody>
        </p:sp>
        <p:sp>
          <p:nvSpPr>
            <p:cNvPr id="8366" name="Freeform 122"/>
            <p:cNvSpPr>
              <a:spLocks/>
            </p:cNvSpPr>
            <p:nvPr/>
          </p:nvSpPr>
          <p:spPr bwMode="auto">
            <a:xfrm>
              <a:off x="1839" y="1214"/>
              <a:ext cx="83"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endParaRPr lang="en-GB" dirty="0"/>
            </a:p>
          </p:txBody>
        </p:sp>
        <p:sp>
          <p:nvSpPr>
            <p:cNvPr id="8367" name="Freeform 123"/>
            <p:cNvSpPr>
              <a:spLocks noEditPoints="1"/>
            </p:cNvSpPr>
            <p:nvPr/>
          </p:nvSpPr>
          <p:spPr bwMode="auto">
            <a:xfrm>
              <a:off x="1833" y="1197"/>
              <a:ext cx="101"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endParaRPr lang="en-GB" dirty="0"/>
            </a:p>
          </p:txBody>
        </p:sp>
        <p:sp>
          <p:nvSpPr>
            <p:cNvPr id="8368" name="Freeform 124"/>
            <p:cNvSpPr>
              <a:spLocks/>
            </p:cNvSpPr>
            <p:nvPr/>
          </p:nvSpPr>
          <p:spPr bwMode="auto">
            <a:xfrm>
              <a:off x="1833" y="1197"/>
              <a:ext cx="101"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endParaRPr lang="en-GB" dirty="0"/>
            </a:p>
          </p:txBody>
        </p:sp>
        <p:sp>
          <p:nvSpPr>
            <p:cNvPr id="8369" name="Freeform 125"/>
            <p:cNvSpPr>
              <a:spLocks/>
            </p:cNvSpPr>
            <p:nvPr/>
          </p:nvSpPr>
          <p:spPr bwMode="auto">
            <a:xfrm>
              <a:off x="1839" y="1197"/>
              <a:ext cx="89"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endParaRPr lang="en-GB" dirty="0"/>
            </a:p>
          </p:txBody>
        </p:sp>
        <p:sp>
          <p:nvSpPr>
            <p:cNvPr id="8370" name="Freeform 126"/>
            <p:cNvSpPr>
              <a:spLocks/>
            </p:cNvSpPr>
            <p:nvPr/>
          </p:nvSpPr>
          <p:spPr bwMode="auto">
            <a:xfrm>
              <a:off x="1857"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endParaRPr lang="en-GB" dirty="0"/>
            </a:p>
          </p:txBody>
        </p:sp>
        <p:sp>
          <p:nvSpPr>
            <p:cNvPr id="8371" name="Freeform 127"/>
            <p:cNvSpPr>
              <a:spLocks/>
            </p:cNvSpPr>
            <p:nvPr/>
          </p:nvSpPr>
          <p:spPr bwMode="auto">
            <a:xfrm>
              <a:off x="1857"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endParaRPr lang="en-GB" dirty="0"/>
            </a:p>
          </p:txBody>
        </p:sp>
        <p:sp>
          <p:nvSpPr>
            <p:cNvPr id="8372" name="Freeform 128"/>
            <p:cNvSpPr>
              <a:spLocks/>
            </p:cNvSpPr>
            <p:nvPr/>
          </p:nvSpPr>
          <p:spPr bwMode="auto">
            <a:xfrm>
              <a:off x="1869" y="1225"/>
              <a:ext cx="30" cy="34"/>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endParaRPr lang="en-GB" dirty="0"/>
            </a:p>
          </p:txBody>
        </p:sp>
        <p:sp>
          <p:nvSpPr>
            <p:cNvPr id="8373" name="Freeform 129"/>
            <p:cNvSpPr>
              <a:spLocks/>
            </p:cNvSpPr>
            <p:nvPr/>
          </p:nvSpPr>
          <p:spPr bwMode="auto">
            <a:xfrm>
              <a:off x="1881" y="1225"/>
              <a:ext cx="6" cy="11"/>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endParaRPr lang="en-GB" dirty="0"/>
            </a:p>
          </p:txBody>
        </p:sp>
        <p:sp>
          <p:nvSpPr>
            <p:cNvPr id="8374" name="Freeform 130"/>
            <p:cNvSpPr>
              <a:spLocks/>
            </p:cNvSpPr>
            <p:nvPr/>
          </p:nvSpPr>
          <p:spPr bwMode="auto">
            <a:xfrm>
              <a:off x="1881" y="1248"/>
              <a:ext cx="6" cy="5"/>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endParaRPr lang="en-GB" dirty="0"/>
            </a:p>
          </p:txBody>
        </p:sp>
        <p:sp>
          <p:nvSpPr>
            <p:cNvPr id="8375" name="Freeform 131"/>
            <p:cNvSpPr>
              <a:spLocks/>
            </p:cNvSpPr>
            <p:nvPr/>
          </p:nvSpPr>
          <p:spPr bwMode="auto">
            <a:xfrm>
              <a:off x="1887" y="1236"/>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endParaRPr lang="en-GB" dirty="0"/>
            </a:p>
          </p:txBody>
        </p:sp>
        <p:sp>
          <p:nvSpPr>
            <p:cNvPr id="8376" name="Freeform 132"/>
            <p:cNvSpPr>
              <a:spLocks/>
            </p:cNvSpPr>
            <p:nvPr/>
          </p:nvSpPr>
          <p:spPr bwMode="auto">
            <a:xfrm>
              <a:off x="1875" y="1236"/>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endParaRPr lang="en-GB" dirty="0"/>
            </a:p>
          </p:txBody>
        </p:sp>
        <p:sp>
          <p:nvSpPr>
            <p:cNvPr id="8377" name="Freeform 133"/>
            <p:cNvSpPr>
              <a:spLocks/>
            </p:cNvSpPr>
            <p:nvPr/>
          </p:nvSpPr>
          <p:spPr bwMode="auto">
            <a:xfrm>
              <a:off x="1863" y="1209"/>
              <a:ext cx="6" cy="11"/>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endParaRPr lang="en-GB" dirty="0"/>
            </a:p>
          </p:txBody>
        </p:sp>
        <p:sp>
          <p:nvSpPr>
            <p:cNvPr id="8378" name="Freeform 134"/>
            <p:cNvSpPr>
              <a:spLocks/>
            </p:cNvSpPr>
            <p:nvPr/>
          </p:nvSpPr>
          <p:spPr bwMode="auto">
            <a:xfrm>
              <a:off x="1863" y="1209"/>
              <a:ext cx="6" cy="11"/>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endParaRPr lang="en-GB" dirty="0"/>
            </a:p>
          </p:txBody>
        </p:sp>
        <p:sp>
          <p:nvSpPr>
            <p:cNvPr id="8379" name="Freeform 135"/>
            <p:cNvSpPr>
              <a:spLocks/>
            </p:cNvSpPr>
            <p:nvPr/>
          </p:nvSpPr>
          <p:spPr bwMode="auto">
            <a:xfrm>
              <a:off x="1899" y="1209"/>
              <a:ext cx="5" cy="11"/>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endParaRPr lang="en-GB" dirty="0"/>
            </a:p>
          </p:txBody>
        </p:sp>
        <p:sp>
          <p:nvSpPr>
            <p:cNvPr id="8380" name="Freeform 136"/>
            <p:cNvSpPr>
              <a:spLocks/>
            </p:cNvSpPr>
            <p:nvPr/>
          </p:nvSpPr>
          <p:spPr bwMode="auto">
            <a:xfrm>
              <a:off x="1899" y="1209"/>
              <a:ext cx="5" cy="11"/>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endParaRPr lang="en-GB" dirty="0"/>
            </a:p>
          </p:txBody>
        </p:sp>
        <p:sp>
          <p:nvSpPr>
            <p:cNvPr id="8381" name="Freeform 137"/>
            <p:cNvSpPr>
              <a:spLocks/>
            </p:cNvSpPr>
            <p:nvPr/>
          </p:nvSpPr>
          <p:spPr bwMode="auto">
            <a:xfrm>
              <a:off x="1863" y="1236"/>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endParaRPr lang="en-GB" dirty="0"/>
            </a:p>
          </p:txBody>
        </p:sp>
        <p:sp>
          <p:nvSpPr>
            <p:cNvPr id="8382" name="Freeform 138"/>
            <p:cNvSpPr>
              <a:spLocks/>
            </p:cNvSpPr>
            <p:nvPr/>
          </p:nvSpPr>
          <p:spPr bwMode="auto">
            <a:xfrm>
              <a:off x="1863" y="1236"/>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endParaRPr lang="en-GB" dirty="0"/>
            </a:p>
          </p:txBody>
        </p:sp>
        <p:sp>
          <p:nvSpPr>
            <p:cNvPr id="8383" name="Freeform 139"/>
            <p:cNvSpPr>
              <a:spLocks/>
            </p:cNvSpPr>
            <p:nvPr/>
          </p:nvSpPr>
          <p:spPr bwMode="auto">
            <a:xfrm>
              <a:off x="1863" y="1253"/>
              <a:ext cx="12" cy="11"/>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endParaRPr lang="en-GB" dirty="0"/>
            </a:p>
          </p:txBody>
        </p:sp>
        <p:sp>
          <p:nvSpPr>
            <p:cNvPr id="8384" name="Freeform 140"/>
            <p:cNvSpPr>
              <a:spLocks/>
            </p:cNvSpPr>
            <p:nvPr/>
          </p:nvSpPr>
          <p:spPr bwMode="auto">
            <a:xfrm>
              <a:off x="1863" y="1253"/>
              <a:ext cx="12" cy="11"/>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endParaRPr lang="en-GB" dirty="0"/>
            </a:p>
          </p:txBody>
        </p:sp>
        <p:sp>
          <p:nvSpPr>
            <p:cNvPr id="8385" name="Freeform 141"/>
            <p:cNvSpPr>
              <a:spLocks/>
            </p:cNvSpPr>
            <p:nvPr/>
          </p:nvSpPr>
          <p:spPr bwMode="auto">
            <a:xfrm>
              <a:off x="1893" y="1253"/>
              <a:ext cx="6" cy="11"/>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endParaRPr lang="en-GB" dirty="0"/>
            </a:p>
          </p:txBody>
        </p:sp>
        <p:sp>
          <p:nvSpPr>
            <p:cNvPr id="8386" name="Freeform 142"/>
            <p:cNvSpPr>
              <a:spLocks/>
            </p:cNvSpPr>
            <p:nvPr/>
          </p:nvSpPr>
          <p:spPr bwMode="auto">
            <a:xfrm>
              <a:off x="1893" y="1253"/>
              <a:ext cx="6" cy="11"/>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endParaRPr lang="en-GB" dirty="0"/>
            </a:p>
          </p:txBody>
        </p:sp>
        <p:sp>
          <p:nvSpPr>
            <p:cNvPr id="8387" name="Freeform 143"/>
            <p:cNvSpPr>
              <a:spLocks/>
            </p:cNvSpPr>
            <p:nvPr/>
          </p:nvSpPr>
          <p:spPr bwMode="auto">
            <a:xfrm>
              <a:off x="1899" y="1236"/>
              <a:ext cx="5"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endParaRPr lang="en-GB" dirty="0"/>
            </a:p>
          </p:txBody>
        </p:sp>
        <p:sp>
          <p:nvSpPr>
            <p:cNvPr id="8388" name="Freeform 144"/>
            <p:cNvSpPr>
              <a:spLocks/>
            </p:cNvSpPr>
            <p:nvPr/>
          </p:nvSpPr>
          <p:spPr bwMode="auto">
            <a:xfrm>
              <a:off x="1899" y="1236"/>
              <a:ext cx="5"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endParaRPr lang="en-GB" dirty="0"/>
            </a:p>
          </p:txBody>
        </p:sp>
        <p:sp>
          <p:nvSpPr>
            <p:cNvPr id="8389" name="Freeform 145"/>
            <p:cNvSpPr>
              <a:spLocks/>
            </p:cNvSpPr>
            <p:nvPr/>
          </p:nvSpPr>
          <p:spPr bwMode="auto">
            <a:xfrm>
              <a:off x="1881" y="1209"/>
              <a:ext cx="6" cy="11"/>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endParaRPr lang="en-GB" dirty="0"/>
            </a:p>
          </p:txBody>
        </p:sp>
        <p:sp>
          <p:nvSpPr>
            <p:cNvPr id="8390" name="Freeform 146"/>
            <p:cNvSpPr>
              <a:spLocks/>
            </p:cNvSpPr>
            <p:nvPr/>
          </p:nvSpPr>
          <p:spPr bwMode="auto">
            <a:xfrm>
              <a:off x="1881" y="1209"/>
              <a:ext cx="6" cy="11"/>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endParaRPr lang="en-GB" dirty="0"/>
            </a:p>
          </p:txBody>
        </p:sp>
        <p:sp>
          <p:nvSpPr>
            <p:cNvPr id="8391" name="Freeform 147"/>
            <p:cNvSpPr>
              <a:spLocks/>
            </p:cNvSpPr>
            <p:nvPr/>
          </p:nvSpPr>
          <p:spPr bwMode="auto">
            <a:xfrm>
              <a:off x="1779" y="1164"/>
              <a:ext cx="245" cy="156"/>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endParaRPr lang="en-GB" dirty="0"/>
            </a:p>
          </p:txBody>
        </p:sp>
      </p:grpSp>
      <p:grpSp>
        <p:nvGrpSpPr>
          <p:cNvPr id="17" name="Group 148"/>
          <p:cNvGrpSpPr>
            <a:grpSpLocks/>
          </p:cNvGrpSpPr>
          <p:nvPr/>
        </p:nvGrpSpPr>
        <p:grpSpPr bwMode="auto">
          <a:xfrm>
            <a:off x="3240088" y="4065588"/>
            <a:ext cx="388937" cy="249237"/>
            <a:chOff x="1593" y="1394"/>
            <a:chExt cx="245" cy="157"/>
          </a:xfrm>
        </p:grpSpPr>
        <p:sp>
          <p:nvSpPr>
            <p:cNvPr id="8336" name="Freeform 149"/>
            <p:cNvSpPr>
              <a:spLocks/>
            </p:cNvSpPr>
            <p:nvPr/>
          </p:nvSpPr>
          <p:spPr bwMode="auto">
            <a:xfrm>
              <a:off x="1593" y="1394"/>
              <a:ext cx="245"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endParaRPr lang="en-GB" dirty="0"/>
            </a:p>
          </p:txBody>
        </p:sp>
        <p:sp>
          <p:nvSpPr>
            <p:cNvPr id="8337" name="Freeform 150"/>
            <p:cNvSpPr>
              <a:spLocks/>
            </p:cNvSpPr>
            <p:nvPr/>
          </p:nvSpPr>
          <p:spPr bwMode="auto">
            <a:xfrm>
              <a:off x="1593" y="1394"/>
              <a:ext cx="72" cy="45"/>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endParaRPr lang="en-GB" dirty="0"/>
            </a:p>
          </p:txBody>
        </p:sp>
        <p:sp>
          <p:nvSpPr>
            <p:cNvPr id="8338" name="Freeform 151"/>
            <p:cNvSpPr>
              <a:spLocks/>
            </p:cNvSpPr>
            <p:nvPr/>
          </p:nvSpPr>
          <p:spPr bwMode="auto">
            <a:xfrm>
              <a:off x="1593" y="1506"/>
              <a:ext cx="72" cy="45"/>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endParaRPr lang="en-GB" dirty="0"/>
            </a:p>
          </p:txBody>
        </p:sp>
        <p:sp>
          <p:nvSpPr>
            <p:cNvPr id="8339" name="Freeform 152"/>
            <p:cNvSpPr>
              <a:spLocks/>
            </p:cNvSpPr>
            <p:nvPr/>
          </p:nvSpPr>
          <p:spPr bwMode="auto">
            <a:xfrm>
              <a:off x="1736" y="1506"/>
              <a:ext cx="102" cy="45"/>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endParaRPr lang="en-GB" dirty="0"/>
            </a:p>
          </p:txBody>
        </p:sp>
        <p:sp>
          <p:nvSpPr>
            <p:cNvPr id="8340" name="Freeform 153"/>
            <p:cNvSpPr>
              <a:spLocks/>
            </p:cNvSpPr>
            <p:nvPr/>
          </p:nvSpPr>
          <p:spPr bwMode="auto">
            <a:xfrm>
              <a:off x="1736" y="1394"/>
              <a:ext cx="102" cy="45"/>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endParaRPr lang="en-GB" dirty="0"/>
            </a:p>
          </p:txBody>
        </p:sp>
        <p:sp>
          <p:nvSpPr>
            <p:cNvPr id="8341" name="Freeform 154"/>
            <p:cNvSpPr>
              <a:spLocks/>
            </p:cNvSpPr>
            <p:nvPr/>
          </p:nvSpPr>
          <p:spPr bwMode="auto">
            <a:xfrm>
              <a:off x="1593" y="1394"/>
              <a:ext cx="245" cy="157"/>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endParaRPr lang="en-GB" dirty="0"/>
            </a:p>
          </p:txBody>
        </p:sp>
        <p:sp>
          <p:nvSpPr>
            <p:cNvPr id="8342" name="Freeform 155"/>
            <p:cNvSpPr>
              <a:spLocks/>
            </p:cNvSpPr>
            <p:nvPr/>
          </p:nvSpPr>
          <p:spPr bwMode="auto">
            <a:xfrm>
              <a:off x="1593" y="1394"/>
              <a:ext cx="245"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endParaRPr lang="en-GB" dirty="0"/>
            </a:p>
          </p:txBody>
        </p:sp>
      </p:grpSp>
      <p:grpSp>
        <p:nvGrpSpPr>
          <p:cNvPr id="18" name="Group 156"/>
          <p:cNvGrpSpPr>
            <a:grpSpLocks/>
          </p:cNvGrpSpPr>
          <p:nvPr/>
        </p:nvGrpSpPr>
        <p:grpSpPr bwMode="auto">
          <a:xfrm>
            <a:off x="2190750" y="4065588"/>
            <a:ext cx="390525" cy="249237"/>
            <a:chOff x="1593" y="1143"/>
            <a:chExt cx="245" cy="157"/>
          </a:xfrm>
        </p:grpSpPr>
        <p:sp>
          <p:nvSpPr>
            <p:cNvPr id="8332" name="Freeform 157"/>
            <p:cNvSpPr>
              <a:spLocks/>
            </p:cNvSpPr>
            <p:nvPr/>
          </p:nvSpPr>
          <p:spPr bwMode="auto">
            <a:xfrm>
              <a:off x="1593" y="1143"/>
              <a:ext cx="245"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endParaRPr lang="en-GB" dirty="0"/>
            </a:p>
          </p:txBody>
        </p:sp>
        <p:sp>
          <p:nvSpPr>
            <p:cNvPr id="8333" name="Freeform 158"/>
            <p:cNvSpPr>
              <a:spLocks/>
            </p:cNvSpPr>
            <p:nvPr/>
          </p:nvSpPr>
          <p:spPr bwMode="auto">
            <a:xfrm>
              <a:off x="1593" y="1143"/>
              <a:ext cx="245" cy="45"/>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endParaRPr lang="en-GB" dirty="0"/>
            </a:p>
          </p:txBody>
        </p:sp>
        <p:sp>
          <p:nvSpPr>
            <p:cNvPr id="8334" name="Freeform 159"/>
            <p:cNvSpPr>
              <a:spLocks/>
            </p:cNvSpPr>
            <p:nvPr/>
          </p:nvSpPr>
          <p:spPr bwMode="auto">
            <a:xfrm>
              <a:off x="1593" y="1249"/>
              <a:ext cx="245"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endParaRPr lang="en-GB" dirty="0"/>
            </a:p>
          </p:txBody>
        </p:sp>
        <p:sp>
          <p:nvSpPr>
            <p:cNvPr id="8335" name="Freeform 160"/>
            <p:cNvSpPr>
              <a:spLocks/>
            </p:cNvSpPr>
            <p:nvPr/>
          </p:nvSpPr>
          <p:spPr bwMode="auto">
            <a:xfrm>
              <a:off x="1593" y="1143"/>
              <a:ext cx="245" cy="157"/>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endParaRPr lang="en-GB" dirty="0"/>
            </a:p>
          </p:txBody>
        </p:sp>
      </p:grpSp>
      <p:grpSp>
        <p:nvGrpSpPr>
          <p:cNvPr id="19" name="Group 161"/>
          <p:cNvGrpSpPr>
            <a:grpSpLocks/>
          </p:cNvGrpSpPr>
          <p:nvPr/>
        </p:nvGrpSpPr>
        <p:grpSpPr bwMode="auto">
          <a:xfrm>
            <a:off x="1223963" y="4065588"/>
            <a:ext cx="388937" cy="247650"/>
            <a:chOff x="1593" y="892"/>
            <a:chExt cx="245" cy="156"/>
          </a:xfrm>
        </p:grpSpPr>
        <p:sp>
          <p:nvSpPr>
            <p:cNvPr id="8328" name="Freeform 162"/>
            <p:cNvSpPr>
              <a:spLocks/>
            </p:cNvSpPr>
            <p:nvPr/>
          </p:nvSpPr>
          <p:spPr bwMode="auto">
            <a:xfrm>
              <a:off x="1593" y="892"/>
              <a:ext cx="245" cy="156"/>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endParaRPr lang="en-GB" dirty="0"/>
            </a:p>
          </p:txBody>
        </p:sp>
        <p:sp>
          <p:nvSpPr>
            <p:cNvPr id="8329" name="Freeform 163"/>
            <p:cNvSpPr>
              <a:spLocks/>
            </p:cNvSpPr>
            <p:nvPr/>
          </p:nvSpPr>
          <p:spPr bwMode="auto">
            <a:xfrm>
              <a:off x="1593" y="892"/>
              <a:ext cx="245" cy="50"/>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endParaRPr lang="en-GB" dirty="0"/>
            </a:p>
          </p:txBody>
        </p:sp>
        <p:sp>
          <p:nvSpPr>
            <p:cNvPr id="8330" name="Freeform 164"/>
            <p:cNvSpPr>
              <a:spLocks/>
            </p:cNvSpPr>
            <p:nvPr/>
          </p:nvSpPr>
          <p:spPr bwMode="auto">
            <a:xfrm>
              <a:off x="1593" y="998"/>
              <a:ext cx="245" cy="50"/>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endParaRPr lang="en-GB" dirty="0"/>
            </a:p>
          </p:txBody>
        </p:sp>
        <p:sp>
          <p:nvSpPr>
            <p:cNvPr id="8331" name="Freeform 165"/>
            <p:cNvSpPr>
              <a:spLocks/>
            </p:cNvSpPr>
            <p:nvPr/>
          </p:nvSpPr>
          <p:spPr bwMode="auto">
            <a:xfrm>
              <a:off x="1593" y="892"/>
              <a:ext cx="245" cy="156"/>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endParaRPr lang="en-GB" dirty="0"/>
            </a:p>
          </p:txBody>
        </p:sp>
      </p:grpSp>
      <p:graphicFrame>
        <p:nvGraphicFramePr>
          <p:cNvPr id="8194" name="Object 166"/>
          <p:cNvGraphicFramePr>
            <a:graphicFrameLocks noChangeAspect="1"/>
          </p:cNvGraphicFramePr>
          <p:nvPr>
            <p:extLst/>
          </p:nvPr>
        </p:nvGraphicFramePr>
        <p:xfrm>
          <a:off x="293688" y="5948363"/>
          <a:ext cx="361950" cy="249237"/>
        </p:xfrm>
        <a:graphic>
          <a:graphicData uri="http://schemas.openxmlformats.org/presentationml/2006/ole">
            <mc:AlternateContent xmlns:mc="http://schemas.openxmlformats.org/markup-compatibility/2006">
              <mc:Choice xmlns:v="urn:schemas-microsoft-com:vml" Requires="v">
                <p:oleObj spid="_x0000_s369686" name="Clip" r:id="rId5" imgW="3809524" imgH="2619048" progId="">
                  <p:embed/>
                </p:oleObj>
              </mc:Choice>
              <mc:Fallback>
                <p:oleObj name="Clip" r:id="rId5" imgW="3809524" imgH="261904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88" y="5948363"/>
                        <a:ext cx="361950" cy="24923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Group 185"/>
          <p:cNvGrpSpPr>
            <a:grpSpLocks/>
          </p:cNvGrpSpPr>
          <p:nvPr/>
        </p:nvGrpSpPr>
        <p:grpSpPr bwMode="auto">
          <a:xfrm>
            <a:off x="3240088" y="1598613"/>
            <a:ext cx="390525" cy="246062"/>
            <a:chOff x="4185" y="1590"/>
            <a:chExt cx="238" cy="161"/>
          </a:xfrm>
        </p:grpSpPr>
        <p:sp>
          <p:nvSpPr>
            <p:cNvPr id="8301" name="Freeform 186"/>
            <p:cNvSpPr>
              <a:spLocks/>
            </p:cNvSpPr>
            <p:nvPr/>
          </p:nvSpPr>
          <p:spPr bwMode="auto">
            <a:xfrm>
              <a:off x="4185" y="1590"/>
              <a:ext cx="238" cy="52"/>
            </a:xfrm>
            <a:custGeom>
              <a:avLst/>
              <a:gdLst>
                <a:gd name="T0" fmla="*/ 0 w 244"/>
                <a:gd name="T1" fmla="*/ 0 h 50"/>
                <a:gd name="T2" fmla="*/ 20 w 244"/>
                <a:gd name="T3" fmla="*/ 0 h 50"/>
                <a:gd name="T4" fmla="*/ 20 w 244"/>
                <a:gd name="T5" fmla="*/ 5847 h 50"/>
                <a:gd name="T6" fmla="*/ 0 w 244"/>
                <a:gd name="T7" fmla="*/ 5847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endParaRPr lang="en-GB" dirty="0"/>
            </a:p>
          </p:txBody>
        </p:sp>
        <p:sp>
          <p:nvSpPr>
            <p:cNvPr id="8302" name="Freeform 187"/>
            <p:cNvSpPr>
              <a:spLocks/>
            </p:cNvSpPr>
            <p:nvPr/>
          </p:nvSpPr>
          <p:spPr bwMode="auto">
            <a:xfrm>
              <a:off x="4185" y="1694"/>
              <a:ext cx="238" cy="57"/>
            </a:xfrm>
            <a:custGeom>
              <a:avLst/>
              <a:gdLst>
                <a:gd name="T0" fmla="*/ 0 w 244"/>
                <a:gd name="T1" fmla="*/ 0 h 55"/>
                <a:gd name="T2" fmla="*/ 20 w 244"/>
                <a:gd name="T3" fmla="*/ 0 h 55"/>
                <a:gd name="T4" fmla="*/ 20 w 244"/>
                <a:gd name="T5" fmla="*/ 4238 h 55"/>
                <a:gd name="T6" fmla="*/ 0 w 244"/>
                <a:gd name="T7" fmla="*/ 4238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endParaRPr lang="en-GB" dirty="0"/>
            </a:p>
          </p:txBody>
        </p:sp>
        <p:sp>
          <p:nvSpPr>
            <p:cNvPr id="8303" name="Freeform 188"/>
            <p:cNvSpPr>
              <a:spLocks/>
            </p:cNvSpPr>
            <p:nvPr/>
          </p:nvSpPr>
          <p:spPr bwMode="auto">
            <a:xfrm>
              <a:off x="4185" y="1642"/>
              <a:ext cx="238" cy="57"/>
            </a:xfrm>
            <a:custGeom>
              <a:avLst/>
              <a:gdLst>
                <a:gd name="T0" fmla="*/ 0 w 244"/>
                <a:gd name="T1" fmla="*/ 0 h 56"/>
                <a:gd name="T2" fmla="*/ 20 w 244"/>
                <a:gd name="T3" fmla="*/ 0 h 56"/>
                <a:gd name="T4" fmla="*/ 20 w 244"/>
                <a:gd name="T5" fmla="*/ 456 h 56"/>
                <a:gd name="T6" fmla="*/ 0 w 244"/>
                <a:gd name="T7" fmla="*/ 456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endParaRPr lang="en-GB" dirty="0"/>
            </a:p>
          </p:txBody>
        </p:sp>
        <p:sp>
          <p:nvSpPr>
            <p:cNvPr id="8304" name="Freeform 189"/>
            <p:cNvSpPr>
              <a:spLocks/>
            </p:cNvSpPr>
            <p:nvPr/>
          </p:nvSpPr>
          <p:spPr bwMode="auto">
            <a:xfrm>
              <a:off x="4266" y="1642"/>
              <a:ext cx="69" cy="64"/>
            </a:xfrm>
            <a:custGeom>
              <a:avLst/>
              <a:gdLst>
                <a:gd name="T0" fmla="*/ 17 w 71"/>
                <a:gd name="T1" fmla="*/ 1532 h 62"/>
                <a:gd name="T2" fmla="*/ 17 w 71"/>
                <a:gd name="T3" fmla="*/ 0 h 62"/>
                <a:gd name="T4" fmla="*/ 0 w 71"/>
                <a:gd name="T5" fmla="*/ 0 h 62"/>
                <a:gd name="T6" fmla="*/ 0 w 71"/>
                <a:gd name="T7" fmla="*/ 1532 h 62"/>
                <a:gd name="T8" fmla="*/ 6 w 71"/>
                <a:gd name="T9" fmla="*/ 2173 h 62"/>
                <a:gd name="T10" fmla="*/ 12 w 71"/>
                <a:gd name="T11" fmla="*/ 2467 h 62"/>
                <a:gd name="T12" fmla="*/ 17 w 71"/>
                <a:gd name="T13" fmla="*/ 2661 h 62"/>
                <a:gd name="T14" fmla="*/ 17 w 71"/>
                <a:gd name="T15" fmla="*/ 2927 h 62"/>
                <a:gd name="T16" fmla="*/ 17 w 71"/>
                <a:gd name="T17" fmla="*/ 2661 h 62"/>
                <a:gd name="T18" fmla="*/ 17 w 71"/>
                <a:gd name="T19" fmla="*/ 2467 h 62"/>
                <a:gd name="T20" fmla="*/ 17 w 71"/>
                <a:gd name="T21" fmla="*/ 2173 h 62"/>
                <a:gd name="T22" fmla="*/ 17 w 71"/>
                <a:gd name="T23" fmla="*/ 1532 h 62"/>
                <a:gd name="T24" fmla="*/ 17 w 71"/>
                <a:gd name="T25" fmla="*/ 153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endParaRPr lang="en-GB" dirty="0"/>
            </a:p>
          </p:txBody>
        </p:sp>
        <p:sp>
          <p:nvSpPr>
            <p:cNvPr id="8305" name="Freeform 190"/>
            <p:cNvSpPr>
              <a:spLocks/>
            </p:cNvSpPr>
            <p:nvPr/>
          </p:nvSpPr>
          <p:spPr bwMode="auto">
            <a:xfrm>
              <a:off x="4266" y="1642"/>
              <a:ext cx="69" cy="64"/>
            </a:xfrm>
            <a:custGeom>
              <a:avLst/>
              <a:gdLst>
                <a:gd name="T0" fmla="*/ 17 w 71"/>
                <a:gd name="T1" fmla="*/ 1532 h 62"/>
                <a:gd name="T2" fmla="*/ 17 w 71"/>
                <a:gd name="T3" fmla="*/ 0 h 62"/>
                <a:gd name="T4" fmla="*/ 0 w 71"/>
                <a:gd name="T5" fmla="*/ 0 h 62"/>
                <a:gd name="T6" fmla="*/ 0 w 71"/>
                <a:gd name="T7" fmla="*/ 1532 h 62"/>
                <a:gd name="T8" fmla="*/ 6 w 71"/>
                <a:gd name="T9" fmla="*/ 2173 h 62"/>
                <a:gd name="T10" fmla="*/ 12 w 71"/>
                <a:gd name="T11" fmla="*/ 2467 h 62"/>
                <a:gd name="T12" fmla="*/ 17 w 71"/>
                <a:gd name="T13" fmla="*/ 2661 h 62"/>
                <a:gd name="T14" fmla="*/ 17 w 71"/>
                <a:gd name="T15" fmla="*/ 2927 h 62"/>
                <a:gd name="T16" fmla="*/ 17 w 71"/>
                <a:gd name="T17" fmla="*/ 2661 h 62"/>
                <a:gd name="T18" fmla="*/ 17 w 71"/>
                <a:gd name="T19" fmla="*/ 2467 h 62"/>
                <a:gd name="T20" fmla="*/ 17 w 71"/>
                <a:gd name="T21" fmla="*/ 2173 h 62"/>
                <a:gd name="T22" fmla="*/ 17 w 71"/>
                <a:gd name="T23" fmla="*/ 1532 h 62"/>
                <a:gd name="T24" fmla="*/ 17 w 71"/>
                <a:gd name="T25" fmla="*/ 1532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endParaRPr lang="en-GB" dirty="0"/>
            </a:p>
          </p:txBody>
        </p:sp>
        <p:sp>
          <p:nvSpPr>
            <p:cNvPr id="8306" name="Freeform 191"/>
            <p:cNvSpPr>
              <a:spLocks/>
            </p:cNvSpPr>
            <p:nvPr/>
          </p:nvSpPr>
          <p:spPr bwMode="auto">
            <a:xfrm>
              <a:off x="4266" y="1642"/>
              <a:ext cx="69" cy="64"/>
            </a:xfrm>
            <a:custGeom>
              <a:avLst/>
              <a:gdLst>
                <a:gd name="T0" fmla="*/ 17 w 71"/>
                <a:gd name="T1" fmla="*/ 0 h 62"/>
                <a:gd name="T2" fmla="*/ 17 w 71"/>
                <a:gd name="T3" fmla="*/ 1080 h 62"/>
                <a:gd name="T4" fmla="*/ 0 w 71"/>
                <a:gd name="T5" fmla="*/ 1080 h 62"/>
                <a:gd name="T6" fmla="*/ 0 w 71"/>
                <a:gd name="T7" fmla="*/ 1532 h 62"/>
                <a:gd name="T8" fmla="*/ 17 w 71"/>
                <a:gd name="T9" fmla="*/ 1532 h 62"/>
                <a:gd name="T10" fmla="*/ 17 w 71"/>
                <a:gd name="T11" fmla="*/ 2467 h 62"/>
                <a:gd name="T12" fmla="*/ 17 w 71"/>
                <a:gd name="T13" fmla="*/ 2661 h 62"/>
                <a:gd name="T14" fmla="*/ 12 w 71"/>
                <a:gd name="T15" fmla="*/ 2467 h 62"/>
                <a:gd name="T16" fmla="*/ 6 w 71"/>
                <a:gd name="T17" fmla="*/ 2467 h 62"/>
                <a:gd name="T18" fmla="*/ 17 w 71"/>
                <a:gd name="T19" fmla="*/ 2467 h 62"/>
                <a:gd name="T20" fmla="*/ 17 w 71"/>
                <a:gd name="T21" fmla="*/ 2467 h 62"/>
                <a:gd name="T22" fmla="*/ 17 w 71"/>
                <a:gd name="T23" fmla="*/ 2661 h 62"/>
                <a:gd name="T24" fmla="*/ 17 w 71"/>
                <a:gd name="T25" fmla="*/ 2927 h 62"/>
                <a:gd name="T26" fmla="*/ 17 w 71"/>
                <a:gd name="T27" fmla="*/ 2661 h 62"/>
                <a:gd name="T28" fmla="*/ 17 w 71"/>
                <a:gd name="T29" fmla="*/ 1532 h 62"/>
                <a:gd name="T30" fmla="*/ 17 w 71"/>
                <a:gd name="T31" fmla="*/ 1080 h 62"/>
                <a:gd name="T32" fmla="*/ 17 w 71"/>
                <a:gd name="T33" fmla="*/ 1080 h 62"/>
                <a:gd name="T34" fmla="*/ 17 w 71"/>
                <a:gd name="T35" fmla="*/ 1532 h 62"/>
                <a:gd name="T36" fmla="*/ 17 w 71"/>
                <a:gd name="T37" fmla="*/ 1532 h 62"/>
                <a:gd name="T38" fmla="*/ 17 w 71"/>
                <a:gd name="T39" fmla="*/ 1532 h 62"/>
                <a:gd name="T40" fmla="*/ 17 w 71"/>
                <a:gd name="T41" fmla="*/ 1080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1532 h 62"/>
                <a:gd name="T62" fmla="*/ 17 w 71"/>
                <a:gd name="T63" fmla="*/ 1532 h 62"/>
                <a:gd name="T64" fmla="*/ 17 w 71"/>
                <a:gd name="T65" fmla="*/ 2467 h 62"/>
                <a:gd name="T66" fmla="*/ 17 w 71"/>
                <a:gd name="T67" fmla="*/ 2467 h 62"/>
                <a:gd name="T68" fmla="*/ 17 w 71"/>
                <a:gd name="T69" fmla="*/ 2661 h 62"/>
                <a:gd name="T70" fmla="*/ 17 w 71"/>
                <a:gd name="T71" fmla="*/ 2467 h 62"/>
                <a:gd name="T72" fmla="*/ 17 w 71"/>
                <a:gd name="T73" fmla="*/ 2467 h 62"/>
                <a:gd name="T74" fmla="*/ 17 w 71"/>
                <a:gd name="T75" fmla="*/ 2467 h 62"/>
                <a:gd name="T76" fmla="*/ 17 w 71"/>
                <a:gd name="T77" fmla="*/ 1532 h 62"/>
                <a:gd name="T78" fmla="*/ 17 w 71"/>
                <a:gd name="T79" fmla="*/ 1532 h 62"/>
                <a:gd name="T80" fmla="*/ 17 w 71"/>
                <a:gd name="T81" fmla="*/ 1080 h 62"/>
                <a:gd name="T82" fmla="*/ 17 w 71"/>
                <a:gd name="T83" fmla="*/ 1080 h 62"/>
                <a:gd name="T84" fmla="*/ 17 w 71"/>
                <a:gd name="T85" fmla="*/ 1080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endParaRPr lang="en-GB" dirty="0"/>
            </a:p>
          </p:txBody>
        </p:sp>
        <p:sp>
          <p:nvSpPr>
            <p:cNvPr id="8307" name="Freeform 192"/>
            <p:cNvSpPr>
              <a:spLocks/>
            </p:cNvSpPr>
            <p:nvPr/>
          </p:nvSpPr>
          <p:spPr bwMode="auto">
            <a:xfrm>
              <a:off x="4254" y="1608"/>
              <a:ext cx="93" cy="34"/>
            </a:xfrm>
            <a:custGeom>
              <a:avLst/>
              <a:gdLst>
                <a:gd name="T0" fmla="*/ 23 w 95"/>
                <a:gd name="T1" fmla="*/ 1006 h 33"/>
                <a:gd name="T2" fmla="*/ 23 w 95"/>
                <a:gd name="T3" fmla="*/ 1006 h 33"/>
                <a:gd name="T4" fmla="*/ 23 w 95"/>
                <a:gd name="T5" fmla="*/ 1006 h 33"/>
                <a:gd name="T6" fmla="*/ 23 w 95"/>
                <a:gd name="T7" fmla="*/ 1006 h 33"/>
                <a:gd name="T8" fmla="*/ 23 w 95"/>
                <a:gd name="T9" fmla="*/ 1006 h 33"/>
                <a:gd name="T10" fmla="*/ 23 w 95"/>
                <a:gd name="T11" fmla="*/ 1166 h 33"/>
                <a:gd name="T12" fmla="*/ 23 w 95"/>
                <a:gd name="T13" fmla="*/ 1166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1166 h 33"/>
                <a:gd name="T38" fmla="*/ 18 w 95"/>
                <a:gd name="T39" fmla="*/ 1006 h 33"/>
                <a:gd name="T40" fmla="*/ 23 w 95"/>
                <a:gd name="T41" fmla="*/ 1006 h 33"/>
                <a:gd name="T42" fmla="*/ 23 w 95"/>
                <a:gd name="T43" fmla="*/ 1006 h 33"/>
                <a:gd name="T44" fmla="*/ 23 w 95"/>
                <a:gd name="T45" fmla="*/ 1006 h 33"/>
                <a:gd name="T46" fmla="*/ 23 w 95"/>
                <a:gd name="T47" fmla="*/ 100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endParaRPr lang="en-GB" dirty="0"/>
            </a:p>
          </p:txBody>
        </p:sp>
        <p:sp>
          <p:nvSpPr>
            <p:cNvPr id="8308" name="Freeform 193"/>
            <p:cNvSpPr>
              <a:spLocks/>
            </p:cNvSpPr>
            <p:nvPr/>
          </p:nvSpPr>
          <p:spPr bwMode="auto">
            <a:xfrm>
              <a:off x="4254" y="1608"/>
              <a:ext cx="93" cy="34"/>
            </a:xfrm>
            <a:custGeom>
              <a:avLst/>
              <a:gdLst>
                <a:gd name="T0" fmla="*/ 23 w 95"/>
                <a:gd name="T1" fmla="*/ 1006 h 33"/>
                <a:gd name="T2" fmla="*/ 23 w 95"/>
                <a:gd name="T3" fmla="*/ 1006 h 33"/>
                <a:gd name="T4" fmla="*/ 23 w 95"/>
                <a:gd name="T5" fmla="*/ 1006 h 33"/>
                <a:gd name="T6" fmla="*/ 23 w 95"/>
                <a:gd name="T7" fmla="*/ 1006 h 33"/>
                <a:gd name="T8" fmla="*/ 23 w 95"/>
                <a:gd name="T9" fmla="*/ 1006 h 33"/>
                <a:gd name="T10" fmla="*/ 23 w 95"/>
                <a:gd name="T11" fmla="*/ 1166 h 33"/>
                <a:gd name="T12" fmla="*/ 23 w 95"/>
                <a:gd name="T13" fmla="*/ 1166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1166 h 33"/>
                <a:gd name="T38" fmla="*/ 18 w 95"/>
                <a:gd name="T39" fmla="*/ 1006 h 33"/>
                <a:gd name="T40" fmla="*/ 23 w 95"/>
                <a:gd name="T41" fmla="*/ 1006 h 33"/>
                <a:gd name="T42" fmla="*/ 23 w 95"/>
                <a:gd name="T43" fmla="*/ 1006 h 33"/>
                <a:gd name="T44" fmla="*/ 23 w 95"/>
                <a:gd name="T45" fmla="*/ 1006 h 33"/>
                <a:gd name="T46" fmla="*/ 23 w 95"/>
                <a:gd name="T47" fmla="*/ 100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endParaRPr lang="en-GB" dirty="0"/>
            </a:p>
          </p:txBody>
        </p:sp>
        <p:sp>
          <p:nvSpPr>
            <p:cNvPr id="8309" name="Freeform 194"/>
            <p:cNvSpPr>
              <a:spLocks/>
            </p:cNvSpPr>
            <p:nvPr/>
          </p:nvSpPr>
          <p:spPr bwMode="auto">
            <a:xfrm>
              <a:off x="4272" y="1608"/>
              <a:ext cx="23" cy="28"/>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endParaRPr lang="en-GB" dirty="0"/>
            </a:p>
          </p:txBody>
        </p:sp>
        <p:sp>
          <p:nvSpPr>
            <p:cNvPr id="8310" name="Freeform 195"/>
            <p:cNvSpPr>
              <a:spLocks/>
            </p:cNvSpPr>
            <p:nvPr/>
          </p:nvSpPr>
          <p:spPr bwMode="auto">
            <a:xfrm>
              <a:off x="4272" y="1608"/>
              <a:ext cx="23" cy="28"/>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endParaRPr lang="en-GB" dirty="0"/>
            </a:p>
          </p:txBody>
        </p:sp>
        <p:sp>
          <p:nvSpPr>
            <p:cNvPr id="8311" name="Freeform 196"/>
            <p:cNvSpPr>
              <a:spLocks/>
            </p:cNvSpPr>
            <p:nvPr/>
          </p:nvSpPr>
          <p:spPr bwMode="auto">
            <a:xfrm>
              <a:off x="4313" y="1608"/>
              <a:ext cx="17" cy="28"/>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endParaRPr lang="en-GB" dirty="0"/>
            </a:p>
          </p:txBody>
        </p:sp>
        <p:sp>
          <p:nvSpPr>
            <p:cNvPr id="8312" name="Freeform 197"/>
            <p:cNvSpPr>
              <a:spLocks/>
            </p:cNvSpPr>
            <p:nvPr/>
          </p:nvSpPr>
          <p:spPr bwMode="auto">
            <a:xfrm>
              <a:off x="4313" y="1608"/>
              <a:ext cx="17" cy="28"/>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endParaRPr lang="en-GB" dirty="0"/>
            </a:p>
          </p:txBody>
        </p:sp>
        <p:sp>
          <p:nvSpPr>
            <p:cNvPr id="8313" name="Freeform 198"/>
            <p:cNvSpPr>
              <a:spLocks/>
            </p:cNvSpPr>
            <p:nvPr/>
          </p:nvSpPr>
          <p:spPr bwMode="auto">
            <a:xfrm>
              <a:off x="4260" y="1619"/>
              <a:ext cx="12" cy="5"/>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endParaRPr lang="en-GB" dirty="0"/>
            </a:p>
          </p:txBody>
        </p:sp>
        <p:sp>
          <p:nvSpPr>
            <p:cNvPr id="8314" name="Freeform 199"/>
            <p:cNvSpPr>
              <a:spLocks/>
            </p:cNvSpPr>
            <p:nvPr/>
          </p:nvSpPr>
          <p:spPr bwMode="auto">
            <a:xfrm>
              <a:off x="4266"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endParaRPr lang="en-GB" dirty="0"/>
            </a:p>
          </p:txBody>
        </p:sp>
        <p:sp>
          <p:nvSpPr>
            <p:cNvPr id="8315" name="Freeform 200"/>
            <p:cNvSpPr>
              <a:spLocks/>
            </p:cNvSpPr>
            <p:nvPr/>
          </p:nvSpPr>
          <p:spPr bwMode="auto">
            <a:xfrm>
              <a:off x="4272" y="1613"/>
              <a:ext cx="17" cy="11"/>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endParaRPr lang="en-GB" dirty="0"/>
            </a:p>
          </p:txBody>
        </p:sp>
        <p:sp>
          <p:nvSpPr>
            <p:cNvPr id="8316" name="Freeform 201"/>
            <p:cNvSpPr>
              <a:spLocks/>
            </p:cNvSpPr>
            <p:nvPr/>
          </p:nvSpPr>
          <p:spPr bwMode="auto">
            <a:xfrm>
              <a:off x="4278" y="1624"/>
              <a:ext cx="17" cy="6"/>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endParaRPr lang="en-GB" dirty="0"/>
            </a:p>
          </p:txBody>
        </p:sp>
        <p:sp>
          <p:nvSpPr>
            <p:cNvPr id="8317" name="Freeform 202"/>
            <p:cNvSpPr>
              <a:spLocks/>
            </p:cNvSpPr>
            <p:nvPr/>
          </p:nvSpPr>
          <p:spPr bwMode="auto">
            <a:xfrm>
              <a:off x="4330" y="1613"/>
              <a:ext cx="11" cy="11"/>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endParaRPr lang="en-GB" dirty="0"/>
            </a:p>
          </p:txBody>
        </p:sp>
        <p:sp>
          <p:nvSpPr>
            <p:cNvPr id="8318" name="Freeform 203"/>
            <p:cNvSpPr>
              <a:spLocks/>
            </p:cNvSpPr>
            <p:nvPr/>
          </p:nvSpPr>
          <p:spPr bwMode="auto">
            <a:xfrm>
              <a:off x="4324" y="1624"/>
              <a:ext cx="17" cy="12"/>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endParaRPr lang="en-GB" dirty="0"/>
            </a:p>
          </p:txBody>
        </p:sp>
        <p:sp>
          <p:nvSpPr>
            <p:cNvPr id="8319" name="Freeform 204"/>
            <p:cNvSpPr>
              <a:spLocks/>
            </p:cNvSpPr>
            <p:nvPr/>
          </p:nvSpPr>
          <p:spPr bwMode="auto">
            <a:xfrm>
              <a:off x="4324" y="1624"/>
              <a:ext cx="17" cy="12"/>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endParaRPr lang="en-GB" dirty="0"/>
            </a:p>
          </p:txBody>
        </p:sp>
        <p:sp>
          <p:nvSpPr>
            <p:cNvPr id="8320" name="Freeform 205"/>
            <p:cNvSpPr>
              <a:spLocks/>
            </p:cNvSpPr>
            <p:nvPr/>
          </p:nvSpPr>
          <p:spPr bwMode="auto">
            <a:xfrm>
              <a:off x="4330" y="1630"/>
              <a:ext cx="11"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endParaRPr lang="en-GB" dirty="0"/>
            </a:p>
          </p:txBody>
        </p:sp>
        <p:sp>
          <p:nvSpPr>
            <p:cNvPr id="8321" name="Freeform 206"/>
            <p:cNvSpPr>
              <a:spLocks/>
            </p:cNvSpPr>
            <p:nvPr/>
          </p:nvSpPr>
          <p:spPr bwMode="auto">
            <a:xfrm>
              <a:off x="4313" y="1619"/>
              <a:ext cx="11" cy="11"/>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endParaRPr lang="en-GB" dirty="0"/>
            </a:p>
          </p:txBody>
        </p:sp>
        <p:sp>
          <p:nvSpPr>
            <p:cNvPr id="8322" name="Freeform 207"/>
            <p:cNvSpPr>
              <a:spLocks/>
            </p:cNvSpPr>
            <p:nvPr/>
          </p:nvSpPr>
          <p:spPr bwMode="auto">
            <a:xfrm>
              <a:off x="4313" y="1619"/>
              <a:ext cx="6" cy="1"/>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endParaRPr lang="en-GB" dirty="0"/>
            </a:p>
          </p:txBody>
        </p:sp>
        <p:sp>
          <p:nvSpPr>
            <p:cNvPr id="8323" name="Freeform 208"/>
            <p:cNvSpPr>
              <a:spLocks/>
            </p:cNvSpPr>
            <p:nvPr/>
          </p:nvSpPr>
          <p:spPr bwMode="auto">
            <a:xfrm>
              <a:off x="4313" y="1619"/>
              <a:ext cx="6" cy="5"/>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endParaRPr lang="en-GB" dirty="0"/>
            </a:p>
          </p:txBody>
        </p:sp>
        <p:sp>
          <p:nvSpPr>
            <p:cNvPr id="8324" name="Freeform 209"/>
            <p:cNvSpPr>
              <a:spLocks/>
            </p:cNvSpPr>
            <p:nvPr/>
          </p:nvSpPr>
          <p:spPr bwMode="auto">
            <a:xfrm>
              <a:off x="4301" y="1624"/>
              <a:ext cx="6" cy="1"/>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endParaRPr lang="en-GB" dirty="0"/>
            </a:p>
          </p:txBody>
        </p:sp>
        <p:sp>
          <p:nvSpPr>
            <p:cNvPr id="8325" name="Freeform 210"/>
            <p:cNvSpPr>
              <a:spLocks/>
            </p:cNvSpPr>
            <p:nvPr/>
          </p:nvSpPr>
          <p:spPr bwMode="auto">
            <a:xfrm>
              <a:off x="4295" y="1619"/>
              <a:ext cx="6" cy="1"/>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endParaRPr lang="en-GB" dirty="0"/>
            </a:p>
          </p:txBody>
        </p:sp>
        <p:sp>
          <p:nvSpPr>
            <p:cNvPr id="8326" name="Freeform 211"/>
            <p:cNvSpPr>
              <a:spLocks/>
            </p:cNvSpPr>
            <p:nvPr/>
          </p:nvSpPr>
          <p:spPr bwMode="auto">
            <a:xfrm>
              <a:off x="4307" y="161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endParaRPr lang="en-GB" dirty="0"/>
            </a:p>
          </p:txBody>
        </p:sp>
        <p:sp>
          <p:nvSpPr>
            <p:cNvPr id="8327" name="Freeform 212"/>
            <p:cNvSpPr>
              <a:spLocks/>
            </p:cNvSpPr>
            <p:nvPr/>
          </p:nvSpPr>
          <p:spPr bwMode="auto">
            <a:xfrm>
              <a:off x="4185" y="1590"/>
              <a:ext cx="238" cy="161"/>
            </a:xfrm>
            <a:custGeom>
              <a:avLst/>
              <a:gdLst>
                <a:gd name="T0" fmla="*/ 20 w 244"/>
                <a:gd name="T1" fmla="*/ 7271 h 156"/>
                <a:gd name="T2" fmla="*/ 20 w 244"/>
                <a:gd name="T3" fmla="*/ 0 h 156"/>
                <a:gd name="T4" fmla="*/ 0 w 244"/>
                <a:gd name="T5" fmla="*/ 0 h 156"/>
                <a:gd name="T6" fmla="*/ 0 w 244"/>
                <a:gd name="T7" fmla="*/ 7271 h 156"/>
                <a:gd name="T8" fmla="*/ 20 w 244"/>
                <a:gd name="T9" fmla="*/ 7271 h 156"/>
                <a:gd name="T10" fmla="*/ 20 w 244"/>
                <a:gd name="T11" fmla="*/ 7271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endParaRPr lang="en-GB" dirty="0"/>
            </a:p>
          </p:txBody>
        </p:sp>
      </p:grpSp>
      <p:grpSp>
        <p:nvGrpSpPr>
          <p:cNvPr id="21" name="Group 219"/>
          <p:cNvGrpSpPr>
            <a:grpSpLocks/>
          </p:cNvGrpSpPr>
          <p:nvPr/>
        </p:nvGrpSpPr>
        <p:grpSpPr bwMode="auto">
          <a:xfrm>
            <a:off x="293688" y="4708525"/>
            <a:ext cx="390525" cy="250825"/>
            <a:chOff x="4451" y="1314"/>
            <a:chExt cx="241" cy="158"/>
          </a:xfrm>
        </p:grpSpPr>
        <p:sp>
          <p:nvSpPr>
            <p:cNvPr id="8298" name="Freeform 220"/>
            <p:cNvSpPr>
              <a:spLocks/>
            </p:cNvSpPr>
            <p:nvPr/>
          </p:nvSpPr>
          <p:spPr bwMode="auto">
            <a:xfrm>
              <a:off x="4451" y="1314"/>
              <a:ext cx="232" cy="71"/>
            </a:xfrm>
            <a:custGeom>
              <a:avLst/>
              <a:gdLst>
                <a:gd name="T0" fmla="*/ 19 w 238"/>
                <a:gd name="T1" fmla="*/ 36 h 72"/>
                <a:gd name="T2" fmla="*/ 0 w 238"/>
                <a:gd name="T3" fmla="*/ 36 h 72"/>
                <a:gd name="T4" fmla="*/ 0 w 238"/>
                <a:gd name="T5" fmla="*/ 0 h 72"/>
                <a:gd name="T6" fmla="*/ 19 w 238"/>
                <a:gd name="T7" fmla="*/ 0 h 72"/>
                <a:gd name="T8" fmla="*/ 19 w 238"/>
                <a:gd name="T9" fmla="*/ 36 h 72"/>
                <a:gd name="T10" fmla="*/ 19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endParaRPr lang="en-GB" dirty="0"/>
            </a:p>
          </p:txBody>
        </p:sp>
        <p:sp>
          <p:nvSpPr>
            <p:cNvPr id="8299" name="Freeform 221"/>
            <p:cNvSpPr>
              <a:spLocks/>
            </p:cNvSpPr>
            <p:nvPr/>
          </p:nvSpPr>
          <p:spPr bwMode="auto">
            <a:xfrm>
              <a:off x="4454" y="1388"/>
              <a:ext cx="238" cy="84"/>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endParaRPr lang="en-GB" dirty="0"/>
            </a:p>
          </p:txBody>
        </p:sp>
        <p:sp>
          <p:nvSpPr>
            <p:cNvPr id="8300" name="Freeform 222"/>
            <p:cNvSpPr>
              <a:spLocks/>
            </p:cNvSpPr>
            <p:nvPr/>
          </p:nvSpPr>
          <p:spPr bwMode="auto">
            <a:xfrm>
              <a:off x="4451" y="1317"/>
              <a:ext cx="238" cy="155"/>
            </a:xfrm>
            <a:custGeom>
              <a:avLst/>
              <a:gdLst>
                <a:gd name="T0" fmla="*/ 20 w 244"/>
                <a:gd name="T1" fmla="*/ 78 h 156"/>
                <a:gd name="T2" fmla="*/ 20 w 244"/>
                <a:gd name="T3" fmla="*/ 0 h 156"/>
                <a:gd name="T4" fmla="*/ 0 w 244"/>
                <a:gd name="T5" fmla="*/ 0 h 156"/>
                <a:gd name="T6" fmla="*/ 0 w 244"/>
                <a:gd name="T7" fmla="*/ 78 h 156"/>
                <a:gd name="T8" fmla="*/ 20 w 244"/>
                <a:gd name="T9" fmla="*/ 78 h 156"/>
                <a:gd name="T10" fmla="*/ 20 w 244"/>
                <a:gd name="T11" fmla="*/ 78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endParaRPr lang="en-GB" dirty="0"/>
            </a:p>
          </p:txBody>
        </p:sp>
      </p:grpSp>
      <p:grpSp>
        <p:nvGrpSpPr>
          <p:cNvPr id="22" name="Group 223"/>
          <p:cNvGrpSpPr>
            <a:grpSpLocks/>
          </p:cNvGrpSpPr>
          <p:nvPr/>
        </p:nvGrpSpPr>
        <p:grpSpPr bwMode="auto">
          <a:xfrm>
            <a:off x="3240088" y="2832100"/>
            <a:ext cx="390525" cy="246063"/>
            <a:chOff x="4185" y="1339"/>
            <a:chExt cx="238" cy="161"/>
          </a:xfrm>
        </p:grpSpPr>
        <p:sp>
          <p:nvSpPr>
            <p:cNvPr id="8294" name="Freeform 224"/>
            <p:cNvSpPr>
              <a:spLocks/>
            </p:cNvSpPr>
            <p:nvPr/>
          </p:nvSpPr>
          <p:spPr bwMode="auto">
            <a:xfrm>
              <a:off x="4185" y="1339"/>
              <a:ext cx="238" cy="161"/>
            </a:xfrm>
            <a:custGeom>
              <a:avLst/>
              <a:gdLst>
                <a:gd name="T0" fmla="*/ 20 w 244"/>
                <a:gd name="T1" fmla="*/ 7271 h 156"/>
                <a:gd name="T2" fmla="*/ 20 w 244"/>
                <a:gd name="T3" fmla="*/ 0 h 156"/>
                <a:gd name="T4" fmla="*/ 0 w 244"/>
                <a:gd name="T5" fmla="*/ 0 h 156"/>
                <a:gd name="T6" fmla="*/ 0 w 244"/>
                <a:gd name="T7" fmla="*/ 7271 h 156"/>
                <a:gd name="T8" fmla="*/ 20 w 244"/>
                <a:gd name="T9" fmla="*/ 7271 h 156"/>
                <a:gd name="T10" fmla="*/ 20 w 244"/>
                <a:gd name="T11" fmla="*/ 7271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endParaRPr lang="en-GB" dirty="0"/>
            </a:p>
          </p:txBody>
        </p:sp>
        <p:sp>
          <p:nvSpPr>
            <p:cNvPr id="8295" name="Freeform 225"/>
            <p:cNvSpPr>
              <a:spLocks/>
            </p:cNvSpPr>
            <p:nvPr/>
          </p:nvSpPr>
          <p:spPr bwMode="auto">
            <a:xfrm>
              <a:off x="4185" y="1339"/>
              <a:ext cx="238" cy="52"/>
            </a:xfrm>
            <a:custGeom>
              <a:avLst/>
              <a:gdLst>
                <a:gd name="T0" fmla="*/ 20 w 244"/>
                <a:gd name="T1" fmla="*/ 5847 h 50"/>
                <a:gd name="T2" fmla="*/ 20 w 244"/>
                <a:gd name="T3" fmla="*/ 0 h 50"/>
                <a:gd name="T4" fmla="*/ 0 w 244"/>
                <a:gd name="T5" fmla="*/ 0 h 50"/>
                <a:gd name="T6" fmla="*/ 0 w 244"/>
                <a:gd name="T7" fmla="*/ 5847 h 50"/>
                <a:gd name="T8" fmla="*/ 20 w 244"/>
                <a:gd name="T9" fmla="*/ 5847 h 50"/>
                <a:gd name="T10" fmla="*/ 20 w 244"/>
                <a:gd name="T11" fmla="*/ 5847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endParaRPr lang="en-GB" dirty="0"/>
            </a:p>
          </p:txBody>
        </p:sp>
        <p:sp>
          <p:nvSpPr>
            <p:cNvPr id="8296" name="Freeform 226"/>
            <p:cNvSpPr>
              <a:spLocks/>
            </p:cNvSpPr>
            <p:nvPr/>
          </p:nvSpPr>
          <p:spPr bwMode="auto">
            <a:xfrm>
              <a:off x="4185" y="1448"/>
              <a:ext cx="238" cy="52"/>
            </a:xfrm>
            <a:custGeom>
              <a:avLst/>
              <a:gdLst>
                <a:gd name="T0" fmla="*/ 20 w 244"/>
                <a:gd name="T1" fmla="*/ 5847 h 50"/>
                <a:gd name="T2" fmla="*/ 20 w 244"/>
                <a:gd name="T3" fmla="*/ 0 h 50"/>
                <a:gd name="T4" fmla="*/ 0 w 244"/>
                <a:gd name="T5" fmla="*/ 0 h 50"/>
                <a:gd name="T6" fmla="*/ 0 w 244"/>
                <a:gd name="T7" fmla="*/ 5847 h 50"/>
                <a:gd name="T8" fmla="*/ 20 w 244"/>
                <a:gd name="T9" fmla="*/ 5847 h 50"/>
                <a:gd name="T10" fmla="*/ 20 w 244"/>
                <a:gd name="T11" fmla="*/ 5847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endParaRPr lang="en-GB" dirty="0"/>
            </a:p>
          </p:txBody>
        </p:sp>
        <p:sp>
          <p:nvSpPr>
            <p:cNvPr id="8297" name="Freeform 227"/>
            <p:cNvSpPr>
              <a:spLocks/>
            </p:cNvSpPr>
            <p:nvPr/>
          </p:nvSpPr>
          <p:spPr bwMode="auto">
            <a:xfrm>
              <a:off x="4185" y="1339"/>
              <a:ext cx="238" cy="161"/>
            </a:xfrm>
            <a:custGeom>
              <a:avLst/>
              <a:gdLst>
                <a:gd name="T0" fmla="*/ 20 w 244"/>
                <a:gd name="T1" fmla="*/ 7271 h 156"/>
                <a:gd name="T2" fmla="*/ 20 w 244"/>
                <a:gd name="T3" fmla="*/ 0 h 156"/>
                <a:gd name="T4" fmla="*/ 0 w 244"/>
                <a:gd name="T5" fmla="*/ 0 h 156"/>
                <a:gd name="T6" fmla="*/ 0 w 244"/>
                <a:gd name="T7" fmla="*/ 7271 h 156"/>
                <a:gd name="T8" fmla="*/ 20 w 244"/>
                <a:gd name="T9" fmla="*/ 7271 h 156"/>
                <a:gd name="T10" fmla="*/ 20 w 244"/>
                <a:gd name="T11" fmla="*/ 7271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endParaRPr lang="en-GB" dirty="0"/>
            </a:p>
          </p:txBody>
        </p:sp>
      </p:grpSp>
      <p:grpSp>
        <p:nvGrpSpPr>
          <p:cNvPr id="23" name="Group 228"/>
          <p:cNvGrpSpPr>
            <a:grpSpLocks/>
          </p:cNvGrpSpPr>
          <p:nvPr/>
        </p:nvGrpSpPr>
        <p:grpSpPr bwMode="auto">
          <a:xfrm>
            <a:off x="293688" y="5354638"/>
            <a:ext cx="390525" cy="255587"/>
            <a:chOff x="4188" y="2157"/>
            <a:chExt cx="238" cy="161"/>
          </a:xfrm>
        </p:grpSpPr>
        <p:sp>
          <p:nvSpPr>
            <p:cNvPr id="8281" name="Freeform 229"/>
            <p:cNvSpPr>
              <a:spLocks/>
            </p:cNvSpPr>
            <p:nvPr/>
          </p:nvSpPr>
          <p:spPr bwMode="auto">
            <a:xfrm>
              <a:off x="4188" y="2157"/>
              <a:ext cx="238" cy="156"/>
            </a:xfrm>
            <a:custGeom>
              <a:avLst/>
              <a:gdLst>
                <a:gd name="T0" fmla="*/ 0 w 238"/>
                <a:gd name="T1" fmla="*/ 0 h 151"/>
                <a:gd name="T2" fmla="*/ 238 w 238"/>
                <a:gd name="T3" fmla="*/ 0 h 151"/>
                <a:gd name="T4" fmla="*/ 238 w 238"/>
                <a:gd name="T5" fmla="*/ 8019 h 151"/>
                <a:gd name="T6" fmla="*/ 0 w 238"/>
                <a:gd name="T7" fmla="*/ 8019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endParaRPr lang="en-GB" dirty="0"/>
            </a:p>
          </p:txBody>
        </p:sp>
        <p:sp>
          <p:nvSpPr>
            <p:cNvPr id="8282" name="Freeform 230"/>
            <p:cNvSpPr>
              <a:spLocks/>
            </p:cNvSpPr>
            <p:nvPr/>
          </p:nvSpPr>
          <p:spPr bwMode="auto">
            <a:xfrm>
              <a:off x="4188" y="2157"/>
              <a:ext cx="238" cy="58"/>
            </a:xfrm>
            <a:custGeom>
              <a:avLst/>
              <a:gdLst>
                <a:gd name="T0" fmla="*/ 0 w 238"/>
                <a:gd name="T1" fmla="*/ 0 h 56"/>
                <a:gd name="T2" fmla="*/ 238 w 238"/>
                <a:gd name="T3" fmla="*/ 0 h 56"/>
                <a:gd name="T4" fmla="*/ 238 w 238"/>
                <a:gd name="T5" fmla="*/ 4025 h 56"/>
                <a:gd name="T6" fmla="*/ 0 w 238"/>
                <a:gd name="T7" fmla="*/ 4025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endParaRPr lang="en-GB" dirty="0"/>
            </a:p>
          </p:txBody>
        </p:sp>
        <p:sp>
          <p:nvSpPr>
            <p:cNvPr id="8283" name="Freeform 231"/>
            <p:cNvSpPr>
              <a:spLocks/>
            </p:cNvSpPr>
            <p:nvPr/>
          </p:nvSpPr>
          <p:spPr bwMode="auto">
            <a:xfrm>
              <a:off x="4188" y="2261"/>
              <a:ext cx="238" cy="57"/>
            </a:xfrm>
            <a:custGeom>
              <a:avLst/>
              <a:gdLst>
                <a:gd name="T0" fmla="*/ 0 w 238"/>
                <a:gd name="T1" fmla="*/ 0 h 55"/>
                <a:gd name="T2" fmla="*/ 238 w 238"/>
                <a:gd name="T3" fmla="*/ 0 h 55"/>
                <a:gd name="T4" fmla="*/ 238 w 238"/>
                <a:gd name="T5" fmla="*/ 4238 h 55"/>
                <a:gd name="T6" fmla="*/ 0 w 238"/>
                <a:gd name="T7" fmla="*/ 4238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endParaRPr lang="en-GB" dirty="0"/>
            </a:p>
          </p:txBody>
        </p:sp>
        <p:sp>
          <p:nvSpPr>
            <p:cNvPr id="8284" name="Freeform 232"/>
            <p:cNvSpPr>
              <a:spLocks/>
            </p:cNvSpPr>
            <p:nvPr/>
          </p:nvSpPr>
          <p:spPr bwMode="auto">
            <a:xfrm>
              <a:off x="4217" y="2186"/>
              <a:ext cx="42" cy="46"/>
            </a:xfrm>
            <a:custGeom>
              <a:avLst/>
              <a:gdLst>
                <a:gd name="T0" fmla="*/ 42 w 42"/>
                <a:gd name="T1" fmla="*/ 422 h 45"/>
                <a:gd name="T2" fmla="*/ 42 w 42"/>
                <a:gd name="T3" fmla="*/ 11 h 45"/>
                <a:gd name="T4" fmla="*/ 42 w 42"/>
                <a:gd name="T5" fmla="*/ 0 h 45"/>
                <a:gd name="T6" fmla="*/ 0 w 42"/>
                <a:gd name="T7" fmla="*/ 0 h 45"/>
                <a:gd name="T8" fmla="*/ 0 w 42"/>
                <a:gd name="T9" fmla="*/ 11 h 45"/>
                <a:gd name="T10" fmla="*/ 0 w 42"/>
                <a:gd name="T11" fmla="*/ 422 h 45"/>
                <a:gd name="T12" fmla="*/ 6 w 42"/>
                <a:gd name="T13" fmla="*/ 481 h 45"/>
                <a:gd name="T14" fmla="*/ 6 w 42"/>
                <a:gd name="T15" fmla="*/ 537 h 45"/>
                <a:gd name="T16" fmla="*/ 12 w 42"/>
                <a:gd name="T17" fmla="*/ 612 h 45"/>
                <a:gd name="T18" fmla="*/ 18 w 42"/>
                <a:gd name="T19" fmla="*/ 612 h 45"/>
                <a:gd name="T20" fmla="*/ 24 w 42"/>
                <a:gd name="T21" fmla="*/ 612 h 45"/>
                <a:gd name="T22" fmla="*/ 30 w 42"/>
                <a:gd name="T23" fmla="*/ 612 h 45"/>
                <a:gd name="T24" fmla="*/ 30 w 42"/>
                <a:gd name="T25" fmla="*/ 612 h 45"/>
                <a:gd name="T26" fmla="*/ 36 w 42"/>
                <a:gd name="T27" fmla="*/ 537 h 45"/>
                <a:gd name="T28" fmla="*/ 36 w 42"/>
                <a:gd name="T29" fmla="*/ 481 h 45"/>
                <a:gd name="T30" fmla="*/ 42 w 42"/>
                <a:gd name="T31" fmla="*/ 422 h 45"/>
                <a:gd name="T32" fmla="*/ 42 w 42"/>
                <a:gd name="T33" fmla="*/ 422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endParaRPr lang="en-GB" dirty="0"/>
            </a:p>
          </p:txBody>
        </p:sp>
        <p:sp>
          <p:nvSpPr>
            <p:cNvPr id="8285" name="Freeform 233"/>
            <p:cNvSpPr>
              <a:spLocks/>
            </p:cNvSpPr>
            <p:nvPr/>
          </p:nvSpPr>
          <p:spPr bwMode="auto">
            <a:xfrm>
              <a:off x="4217" y="2186"/>
              <a:ext cx="42" cy="46"/>
            </a:xfrm>
            <a:custGeom>
              <a:avLst/>
              <a:gdLst>
                <a:gd name="T0" fmla="*/ 42 w 42"/>
                <a:gd name="T1" fmla="*/ 422 h 45"/>
                <a:gd name="T2" fmla="*/ 42 w 42"/>
                <a:gd name="T3" fmla="*/ 11 h 45"/>
                <a:gd name="T4" fmla="*/ 42 w 42"/>
                <a:gd name="T5" fmla="*/ 0 h 45"/>
                <a:gd name="T6" fmla="*/ 0 w 42"/>
                <a:gd name="T7" fmla="*/ 0 h 45"/>
                <a:gd name="T8" fmla="*/ 0 w 42"/>
                <a:gd name="T9" fmla="*/ 11 h 45"/>
                <a:gd name="T10" fmla="*/ 0 w 42"/>
                <a:gd name="T11" fmla="*/ 422 h 45"/>
                <a:gd name="T12" fmla="*/ 6 w 42"/>
                <a:gd name="T13" fmla="*/ 481 h 45"/>
                <a:gd name="T14" fmla="*/ 6 w 42"/>
                <a:gd name="T15" fmla="*/ 537 h 45"/>
                <a:gd name="T16" fmla="*/ 12 w 42"/>
                <a:gd name="T17" fmla="*/ 612 h 45"/>
                <a:gd name="T18" fmla="*/ 18 w 42"/>
                <a:gd name="T19" fmla="*/ 612 h 45"/>
                <a:gd name="T20" fmla="*/ 24 w 42"/>
                <a:gd name="T21" fmla="*/ 612 h 45"/>
                <a:gd name="T22" fmla="*/ 30 w 42"/>
                <a:gd name="T23" fmla="*/ 612 h 45"/>
                <a:gd name="T24" fmla="*/ 30 w 42"/>
                <a:gd name="T25" fmla="*/ 612 h 45"/>
                <a:gd name="T26" fmla="*/ 36 w 42"/>
                <a:gd name="T27" fmla="*/ 537 h 45"/>
                <a:gd name="T28" fmla="*/ 36 w 42"/>
                <a:gd name="T29" fmla="*/ 481 h 45"/>
                <a:gd name="T30" fmla="*/ 42 w 42"/>
                <a:gd name="T31" fmla="*/ 422 h 45"/>
                <a:gd name="T32" fmla="*/ 42 w 42"/>
                <a:gd name="T33" fmla="*/ 422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endParaRPr lang="en-GB" dirty="0"/>
            </a:p>
          </p:txBody>
        </p:sp>
        <p:sp>
          <p:nvSpPr>
            <p:cNvPr id="8286" name="Freeform 234"/>
            <p:cNvSpPr>
              <a:spLocks/>
            </p:cNvSpPr>
            <p:nvPr/>
          </p:nvSpPr>
          <p:spPr bwMode="auto">
            <a:xfrm>
              <a:off x="4217" y="2180"/>
              <a:ext cx="42"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endParaRPr lang="en-GB" dirty="0"/>
            </a:p>
          </p:txBody>
        </p:sp>
        <p:sp>
          <p:nvSpPr>
            <p:cNvPr id="8287" name="Freeform 235"/>
            <p:cNvSpPr>
              <a:spLocks/>
            </p:cNvSpPr>
            <p:nvPr/>
          </p:nvSpPr>
          <p:spPr bwMode="auto">
            <a:xfrm>
              <a:off x="4223" y="2197"/>
              <a:ext cx="30" cy="35"/>
            </a:xfrm>
            <a:custGeom>
              <a:avLst/>
              <a:gdLst>
                <a:gd name="T0" fmla="*/ 30 w 30"/>
                <a:gd name="T1" fmla="*/ 658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658 h 34"/>
                <a:gd name="T14" fmla="*/ 0 w 30"/>
                <a:gd name="T15" fmla="*/ 782 h 34"/>
                <a:gd name="T16" fmla="*/ 6 w 30"/>
                <a:gd name="T17" fmla="*/ 904 h 34"/>
                <a:gd name="T18" fmla="*/ 6 w 30"/>
                <a:gd name="T19" fmla="*/ 904 h 34"/>
                <a:gd name="T20" fmla="*/ 12 w 30"/>
                <a:gd name="T21" fmla="*/ 1076 h 34"/>
                <a:gd name="T22" fmla="*/ 18 w 30"/>
                <a:gd name="T23" fmla="*/ 1076 h 34"/>
                <a:gd name="T24" fmla="*/ 18 w 30"/>
                <a:gd name="T25" fmla="*/ 1076 h 34"/>
                <a:gd name="T26" fmla="*/ 24 w 30"/>
                <a:gd name="T27" fmla="*/ 904 h 34"/>
                <a:gd name="T28" fmla="*/ 30 w 30"/>
                <a:gd name="T29" fmla="*/ 904 h 34"/>
                <a:gd name="T30" fmla="*/ 30 w 30"/>
                <a:gd name="T31" fmla="*/ 782 h 34"/>
                <a:gd name="T32" fmla="*/ 30 w 30"/>
                <a:gd name="T33" fmla="*/ 658 h 34"/>
                <a:gd name="T34" fmla="*/ 30 w 30"/>
                <a:gd name="T35" fmla="*/ 65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endParaRPr lang="en-GB" dirty="0"/>
            </a:p>
          </p:txBody>
        </p:sp>
        <p:sp>
          <p:nvSpPr>
            <p:cNvPr id="8288" name="Freeform 236"/>
            <p:cNvSpPr>
              <a:spLocks/>
            </p:cNvSpPr>
            <p:nvPr/>
          </p:nvSpPr>
          <p:spPr bwMode="auto">
            <a:xfrm>
              <a:off x="4223" y="2215"/>
              <a:ext cx="30"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endParaRPr lang="en-GB" dirty="0"/>
            </a:p>
          </p:txBody>
        </p:sp>
        <p:sp>
          <p:nvSpPr>
            <p:cNvPr id="8289" name="Freeform 237"/>
            <p:cNvSpPr>
              <a:spLocks/>
            </p:cNvSpPr>
            <p:nvPr/>
          </p:nvSpPr>
          <p:spPr bwMode="auto">
            <a:xfrm>
              <a:off x="4223" y="2221"/>
              <a:ext cx="30" cy="1"/>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endParaRPr lang="en-GB" dirty="0"/>
            </a:p>
          </p:txBody>
        </p:sp>
        <p:sp>
          <p:nvSpPr>
            <p:cNvPr id="8290" name="Freeform 238"/>
            <p:cNvSpPr>
              <a:spLocks/>
            </p:cNvSpPr>
            <p:nvPr/>
          </p:nvSpPr>
          <p:spPr bwMode="auto">
            <a:xfrm>
              <a:off x="4235" y="2192"/>
              <a:ext cx="6" cy="5"/>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endParaRPr lang="en-GB" dirty="0"/>
            </a:p>
          </p:txBody>
        </p:sp>
        <p:sp>
          <p:nvSpPr>
            <p:cNvPr id="8291" name="Freeform 239"/>
            <p:cNvSpPr>
              <a:spLocks/>
            </p:cNvSpPr>
            <p:nvPr/>
          </p:nvSpPr>
          <p:spPr bwMode="auto">
            <a:xfrm>
              <a:off x="4241" y="2186"/>
              <a:ext cx="6" cy="1"/>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endParaRPr lang="en-GB" dirty="0"/>
            </a:p>
          </p:txBody>
        </p:sp>
        <p:sp>
          <p:nvSpPr>
            <p:cNvPr id="8292" name="Freeform 240"/>
            <p:cNvSpPr>
              <a:spLocks/>
            </p:cNvSpPr>
            <p:nvPr/>
          </p:nvSpPr>
          <p:spPr bwMode="auto">
            <a:xfrm>
              <a:off x="4229" y="2186"/>
              <a:ext cx="6" cy="1"/>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endParaRPr lang="en-GB" dirty="0"/>
            </a:p>
          </p:txBody>
        </p:sp>
        <p:sp>
          <p:nvSpPr>
            <p:cNvPr id="8293" name="Freeform 241"/>
            <p:cNvSpPr>
              <a:spLocks/>
            </p:cNvSpPr>
            <p:nvPr/>
          </p:nvSpPr>
          <p:spPr bwMode="auto">
            <a:xfrm>
              <a:off x="4188" y="2157"/>
              <a:ext cx="238" cy="161"/>
            </a:xfrm>
            <a:custGeom>
              <a:avLst/>
              <a:gdLst>
                <a:gd name="T0" fmla="*/ 238 w 238"/>
                <a:gd name="T1" fmla="*/ 0 h 156"/>
                <a:gd name="T2" fmla="*/ 0 w 238"/>
                <a:gd name="T3" fmla="*/ 0 h 156"/>
                <a:gd name="T4" fmla="*/ 0 w 238"/>
                <a:gd name="T5" fmla="*/ 7271 h 156"/>
                <a:gd name="T6" fmla="*/ 238 w 238"/>
                <a:gd name="T7" fmla="*/ 7271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endParaRPr lang="en-GB" dirty="0"/>
            </a:p>
          </p:txBody>
        </p:sp>
      </p:grpSp>
      <p:graphicFrame>
        <p:nvGraphicFramePr>
          <p:cNvPr id="8195" name="Object 252"/>
          <p:cNvGraphicFramePr>
            <a:graphicFrameLocks noChangeAspect="1"/>
          </p:cNvGraphicFramePr>
          <p:nvPr>
            <p:extLst/>
          </p:nvPr>
        </p:nvGraphicFramePr>
        <p:xfrm>
          <a:off x="3240088" y="3452813"/>
          <a:ext cx="379412" cy="247650"/>
        </p:xfrm>
        <a:graphic>
          <a:graphicData uri="http://schemas.openxmlformats.org/presentationml/2006/ole">
            <mc:AlternateContent xmlns:mc="http://schemas.openxmlformats.org/markup-compatibility/2006">
              <mc:Choice xmlns:v="urn:schemas-microsoft-com:vml" Requires="v">
                <p:oleObj spid="_x0000_s369687" name="Clip" r:id="rId7" imgW="2835360" imgH="1920600" progId="">
                  <p:embed/>
                </p:oleObj>
              </mc:Choice>
              <mc:Fallback>
                <p:oleObj name="Clip" r:id="rId7" imgW="2835360" imgH="1920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0088" y="3452813"/>
                        <a:ext cx="379412" cy="2476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9" name="Text Box 259"/>
          <p:cNvSpPr txBox="1">
            <a:spLocks noChangeArrowheads="1"/>
          </p:cNvSpPr>
          <p:nvPr/>
        </p:nvSpPr>
        <p:spPr bwMode="auto">
          <a:xfrm>
            <a:off x="3038475" y="3089275"/>
            <a:ext cx="817563"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HUNGARY</a:t>
            </a:r>
          </a:p>
        </p:txBody>
      </p:sp>
      <p:sp>
        <p:nvSpPr>
          <p:cNvPr id="8220" name="Rectangle 283"/>
          <p:cNvSpPr>
            <a:spLocks noChangeArrowheads="1"/>
          </p:cNvSpPr>
          <p:nvPr/>
        </p:nvSpPr>
        <p:spPr bwMode="auto">
          <a:xfrm>
            <a:off x="214313" y="1135626"/>
            <a:ext cx="1584990" cy="304237"/>
          </a:xfrm>
          <a:prstGeom prst="rect">
            <a:avLst/>
          </a:prstGeom>
          <a:noFill/>
          <a:ln w="9525">
            <a:noFill/>
            <a:miter lim="800000"/>
            <a:headEnd/>
            <a:tailEnd/>
          </a:ln>
        </p:spPr>
        <p:txBody>
          <a:bodyPr/>
          <a:lstStyle/>
          <a:p>
            <a:pPr marL="342900" indent="-342900" eaLnBrk="0" hangingPunct="0">
              <a:spcBef>
                <a:spcPct val="20000"/>
              </a:spcBef>
            </a:pPr>
            <a:r>
              <a:rPr lang="en-GB" sz="1200" dirty="0" smtClean="0">
                <a:latin typeface="Arial" pitchFamily="34" charset="0"/>
              </a:rPr>
              <a:t>Member States</a:t>
            </a:r>
            <a:endParaRPr lang="en-GB" sz="1200" dirty="0">
              <a:latin typeface="Arial" pitchFamily="34" charset="0"/>
            </a:endParaRPr>
          </a:p>
        </p:txBody>
      </p:sp>
      <p:grpSp>
        <p:nvGrpSpPr>
          <p:cNvPr id="24" name="Group 214"/>
          <p:cNvGrpSpPr>
            <a:grpSpLocks/>
          </p:cNvGrpSpPr>
          <p:nvPr/>
        </p:nvGrpSpPr>
        <p:grpSpPr bwMode="auto">
          <a:xfrm>
            <a:off x="2190750" y="4708525"/>
            <a:ext cx="390525" cy="250825"/>
            <a:chOff x="4188" y="2402"/>
            <a:chExt cx="238" cy="161"/>
          </a:xfrm>
        </p:grpSpPr>
        <p:sp>
          <p:nvSpPr>
            <p:cNvPr id="8277" name="Freeform 215"/>
            <p:cNvSpPr>
              <a:spLocks/>
            </p:cNvSpPr>
            <p:nvPr/>
          </p:nvSpPr>
          <p:spPr bwMode="auto">
            <a:xfrm>
              <a:off x="4235" y="2403"/>
              <a:ext cx="191" cy="160"/>
            </a:xfrm>
            <a:custGeom>
              <a:avLst/>
              <a:gdLst>
                <a:gd name="T0" fmla="*/ 191 w 191"/>
                <a:gd name="T1" fmla="*/ 3410 h 156"/>
                <a:gd name="T2" fmla="*/ 191 w 191"/>
                <a:gd name="T3" fmla="*/ 0 h 156"/>
                <a:gd name="T4" fmla="*/ 0 w 191"/>
                <a:gd name="T5" fmla="*/ 0 h 156"/>
                <a:gd name="T6" fmla="*/ 0 w 191"/>
                <a:gd name="T7" fmla="*/ 3410 h 156"/>
                <a:gd name="T8" fmla="*/ 191 w 191"/>
                <a:gd name="T9" fmla="*/ 3410 h 156"/>
                <a:gd name="T10" fmla="*/ 191 w 191"/>
                <a:gd name="T11" fmla="*/ 3410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endParaRPr lang="en-GB" dirty="0"/>
            </a:p>
          </p:txBody>
        </p:sp>
        <p:sp>
          <p:nvSpPr>
            <p:cNvPr id="8278" name="Freeform 216"/>
            <p:cNvSpPr>
              <a:spLocks/>
            </p:cNvSpPr>
            <p:nvPr/>
          </p:nvSpPr>
          <p:spPr bwMode="auto">
            <a:xfrm>
              <a:off x="4188" y="2403"/>
              <a:ext cx="77" cy="160"/>
            </a:xfrm>
            <a:custGeom>
              <a:avLst/>
              <a:gdLst>
                <a:gd name="T0" fmla="*/ 77 w 77"/>
                <a:gd name="T1" fmla="*/ 3410 h 156"/>
                <a:gd name="T2" fmla="*/ 77 w 77"/>
                <a:gd name="T3" fmla="*/ 0 h 156"/>
                <a:gd name="T4" fmla="*/ 0 w 77"/>
                <a:gd name="T5" fmla="*/ 0 h 156"/>
                <a:gd name="T6" fmla="*/ 0 w 77"/>
                <a:gd name="T7" fmla="*/ 3410 h 156"/>
                <a:gd name="T8" fmla="*/ 77 w 77"/>
                <a:gd name="T9" fmla="*/ 3410 h 156"/>
                <a:gd name="T10" fmla="*/ 77 w 77"/>
                <a:gd name="T11" fmla="*/ 3410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endParaRPr lang="en-GB" dirty="0"/>
            </a:p>
          </p:txBody>
        </p:sp>
        <p:sp>
          <p:nvSpPr>
            <p:cNvPr id="8279" name="Freeform 217"/>
            <p:cNvSpPr>
              <a:spLocks/>
            </p:cNvSpPr>
            <p:nvPr/>
          </p:nvSpPr>
          <p:spPr bwMode="auto">
            <a:xfrm>
              <a:off x="4348" y="2403"/>
              <a:ext cx="78" cy="160"/>
            </a:xfrm>
            <a:custGeom>
              <a:avLst/>
              <a:gdLst>
                <a:gd name="T0" fmla="*/ 78 w 78"/>
                <a:gd name="T1" fmla="*/ 3410 h 156"/>
                <a:gd name="T2" fmla="*/ 78 w 78"/>
                <a:gd name="T3" fmla="*/ 0 h 156"/>
                <a:gd name="T4" fmla="*/ 0 w 78"/>
                <a:gd name="T5" fmla="*/ 0 h 156"/>
                <a:gd name="T6" fmla="*/ 0 w 78"/>
                <a:gd name="T7" fmla="*/ 3410 h 156"/>
                <a:gd name="T8" fmla="*/ 78 w 78"/>
                <a:gd name="T9" fmla="*/ 3410 h 156"/>
                <a:gd name="T10" fmla="*/ 78 w 78"/>
                <a:gd name="T11" fmla="*/ 3410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endParaRPr lang="en-GB" dirty="0"/>
            </a:p>
          </p:txBody>
        </p:sp>
        <p:sp>
          <p:nvSpPr>
            <p:cNvPr id="8280" name="Freeform 218"/>
            <p:cNvSpPr>
              <a:spLocks/>
            </p:cNvSpPr>
            <p:nvPr/>
          </p:nvSpPr>
          <p:spPr bwMode="auto">
            <a:xfrm>
              <a:off x="4188" y="2402"/>
              <a:ext cx="236" cy="161"/>
            </a:xfrm>
            <a:custGeom>
              <a:avLst/>
              <a:gdLst>
                <a:gd name="T0" fmla="*/ 15 w 244"/>
                <a:gd name="T1" fmla="*/ 379275 h 151"/>
                <a:gd name="T2" fmla="*/ 15 w 244"/>
                <a:gd name="T3" fmla="*/ 0 h 151"/>
                <a:gd name="T4" fmla="*/ 0 w 244"/>
                <a:gd name="T5" fmla="*/ 0 h 151"/>
                <a:gd name="T6" fmla="*/ 0 w 244"/>
                <a:gd name="T7" fmla="*/ 379275 h 151"/>
                <a:gd name="T8" fmla="*/ 15 w 244"/>
                <a:gd name="T9" fmla="*/ 379275 h 151"/>
                <a:gd name="T10" fmla="*/ 15 w 244"/>
                <a:gd name="T11" fmla="*/ 379275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endParaRPr lang="en-GB" dirty="0"/>
            </a:p>
          </p:txBody>
        </p:sp>
      </p:grpSp>
      <p:grpSp>
        <p:nvGrpSpPr>
          <p:cNvPr id="25" name="Group 247"/>
          <p:cNvGrpSpPr>
            <a:grpSpLocks/>
          </p:cNvGrpSpPr>
          <p:nvPr/>
        </p:nvGrpSpPr>
        <p:grpSpPr bwMode="auto">
          <a:xfrm>
            <a:off x="293688" y="2222500"/>
            <a:ext cx="390525" cy="246063"/>
            <a:chOff x="528" y="1773"/>
            <a:chExt cx="246" cy="155"/>
          </a:xfrm>
        </p:grpSpPr>
        <p:sp>
          <p:nvSpPr>
            <p:cNvPr id="8273" name="Freeform 248"/>
            <p:cNvSpPr>
              <a:spLocks/>
            </p:cNvSpPr>
            <p:nvPr/>
          </p:nvSpPr>
          <p:spPr bwMode="auto">
            <a:xfrm>
              <a:off x="528" y="1773"/>
              <a:ext cx="246" cy="155"/>
            </a:xfrm>
            <a:custGeom>
              <a:avLst/>
              <a:gdLst>
                <a:gd name="T0" fmla="*/ 649 w 244"/>
                <a:gd name="T1" fmla="*/ 39 h 157"/>
                <a:gd name="T2" fmla="*/ 649 w 244"/>
                <a:gd name="T3" fmla="*/ 0 h 157"/>
                <a:gd name="T4" fmla="*/ 0 w 244"/>
                <a:gd name="T5" fmla="*/ 0 h 157"/>
                <a:gd name="T6" fmla="*/ 0 w 244"/>
                <a:gd name="T7" fmla="*/ 39 h 157"/>
                <a:gd name="T8" fmla="*/ 649 w 244"/>
                <a:gd name="T9" fmla="*/ 39 h 157"/>
                <a:gd name="T10" fmla="*/ 649 w 244"/>
                <a:gd name="T11" fmla="*/ 39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endParaRPr lang="en-GB" dirty="0"/>
            </a:p>
          </p:txBody>
        </p:sp>
        <p:sp>
          <p:nvSpPr>
            <p:cNvPr id="8274" name="Freeform 249"/>
            <p:cNvSpPr>
              <a:spLocks/>
            </p:cNvSpPr>
            <p:nvPr/>
          </p:nvSpPr>
          <p:spPr bwMode="auto">
            <a:xfrm>
              <a:off x="528" y="1850"/>
              <a:ext cx="246" cy="78"/>
            </a:xfrm>
            <a:custGeom>
              <a:avLst/>
              <a:gdLst>
                <a:gd name="T0" fmla="*/ 13402 w 238"/>
                <a:gd name="T1" fmla="*/ 39 h 79"/>
                <a:gd name="T2" fmla="*/ 13402 w 238"/>
                <a:gd name="T3" fmla="*/ 0 h 79"/>
                <a:gd name="T4" fmla="*/ 0 w 238"/>
                <a:gd name="T5" fmla="*/ 0 h 79"/>
                <a:gd name="T6" fmla="*/ 0 w 238"/>
                <a:gd name="T7" fmla="*/ 39 h 79"/>
                <a:gd name="T8" fmla="*/ 13402 w 238"/>
                <a:gd name="T9" fmla="*/ 39 h 79"/>
                <a:gd name="T10" fmla="*/ 13402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endParaRPr lang="en-GB" dirty="0"/>
            </a:p>
          </p:txBody>
        </p:sp>
        <p:sp>
          <p:nvSpPr>
            <p:cNvPr id="8275" name="Freeform 250"/>
            <p:cNvSpPr>
              <a:spLocks/>
            </p:cNvSpPr>
            <p:nvPr/>
          </p:nvSpPr>
          <p:spPr bwMode="auto">
            <a:xfrm>
              <a:off x="528" y="1773"/>
              <a:ext cx="120" cy="155"/>
            </a:xfrm>
            <a:custGeom>
              <a:avLst/>
              <a:gdLst>
                <a:gd name="T0" fmla="*/ 0 w 119"/>
                <a:gd name="T1" fmla="*/ 0 h 157"/>
                <a:gd name="T2" fmla="*/ 0 w 119"/>
                <a:gd name="T3" fmla="*/ 39 h 157"/>
                <a:gd name="T4" fmla="*/ 305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endParaRPr lang="en-GB" dirty="0"/>
            </a:p>
          </p:txBody>
        </p:sp>
        <p:sp>
          <p:nvSpPr>
            <p:cNvPr id="8276" name="Freeform 251"/>
            <p:cNvSpPr>
              <a:spLocks/>
            </p:cNvSpPr>
            <p:nvPr/>
          </p:nvSpPr>
          <p:spPr bwMode="auto">
            <a:xfrm>
              <a:off x="528" y="1773"/>
              <a:ext cx="246" cy="155"/>
            </a:xfrm>
            <a:custGeom>
              <a:avLst/>
              <a:gdLst>
                <a:gd name="T0" fmla="*/ 649 w 244"/>
                <a:gd name="T1" fmla="*/ 39 h 157"/>
                <a:gd name="T2" fmla="*/ 649 w 244"/>
                <a:gd name="T3" fmla="*/ 0 h 157"/>
                <a:gd name="T4" fmla="*/ 0 w 244"/>
                <a:gd name="T5" fmla="*/ 0 h 157"/>
                <a:gd name="T6" fmla="*/ 0 w 244"/>
                <a:gd name="T7" fmla="*/ 39 h 157"/>
                <a:gd name="T8" fmla="*/ 649 w 244"/>
                <a:gd name="T9" fmla="*/ 39 h 157"/>
                <a:gd name="T10" fmla="*/ 649 w 244"/>
                <a:gd name="T11" fmla="*/ 39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endParaRPr lang="en-GB" dirty="0"/>
            </a:p>
          </p:txBody>
        </p:sp>
      </p:grpSp>
      <p:grpSp>
        <p:nvGrpSpPr>
          <p:cNvPr id="26" name="Group 253"/>
          <p:cNvGrpSpPr>
            <a:grpSpLocks/>
          </p:cNvGrpSpPr>
          <p:nvPr/>
        </p:nvGrpSpPr>
        <p:grpSpPr bwMode="auto">
          <a:xfrm>
            <a:off x="2190750" y="1598613"/>
            <a:ext cx="390525" cy="249237"/>
            <a:chOff x="528" y="1164"/>
            <a:chExt cx="238" cy="157"/>
          </a:xfrm>
        </p:grpSpPr>
        <p:sp>
          <p:nvSpPr>
            <p:cNvPr id="8269" name="Rectangle 254"/>
            <p:cNvSpPr>
              <a:spLocks noChangeArrowheads="1"/>
            </p:cNvSpPr>
            <p:nvPr/>
          </p:nvSpPr>
          <p:spPr bwMode="auto">
            <a:xfrm>
              <a:off x="528" y="1164"/>
              <a:ext cx="238" cy="157"/>
            </a:xfrm>
            <a:prstGeom prst="rect">
              <a:avLst/>
            </a:prstGeom>
            <a:noFill/>
            <a:ln w="3175">
              <a:solidFill>
                <a:schemeClr val="tx1"/>
              </a:solidFill>
              <a:miter lim="800000"/>
              <a:headEnd/>
              <a:tailEnd/>
            </a:ln>
          </p:spPr>
          <p:txBody>
            <a:bodyPr/>
            <a:lstStyle/>
            <a:p>
              <a:pPr eaLnBrk="0" hangingPunct="0">
                <a:spcBef>
                  <a:spcPct val="50000"/>
                </a:spcBef>
              </a:pPr>
              <a:endParaRPr lang="en-US" dirty="0">
                <a:latin typeface="Arial" pitchFamily="34" charset="0"/>
              </a:endParaRPr>
            </a:p>
          </p:txBody>
        </p:sp>
        <p:sp>
          <p:nvSpPr>
            <p:cNvPr id="8270" name="Rectangle 255"/>
            <p:cNvSpPr>
              <a:spLocks noChangeArrowheads="1"/>
            </p:cNvSpPr>
            <p:nvPr/>
          </p:nvSpPr>
          <p:spPr bwMode="auto">
            <a:xfrm>
              <a:off x="528" y="1164"/>
              <a:ext cx="238" cy="53"/>
            </a:xfrm>
            <a:prstGeom prst="rect">
              <a:avLst/>
            </a:prstGeom>
            <a:solidFill>
              <a:srgbClr val="FFFFFF"/>
            </a:solidFill>
            <a:ln w="3175">
              <a:solidFill>
                <a:schemeClr val="tx1"/>
              </a:solidFill>
              <a:miter lim="800000"/>
              <a:headEnd/>
              <a:tailEnd/>
            </a:ln>
          </p:spPr>
          <p:txBody>
            <a:bodyPr/>
            <a:lstStyle/>
            <a:p>
              <a:pPr eaLnBrk="0" hangingPunct="0">
                <a:spcBef>
                  <a:spcPct val="50000"/>
                </a:spcBef>
              </a:pPr>
              <a:endParaRPr lang="en-US" dirty="0">
                <a:latin typeface="Arial" pitchFamily="34" charset="0"/>
              </a:endParaRPr>
            </a:p>
          </p:txBody>
        </p:sp>
        <p:sp>
          <p:nvSpPr>
            <p:cNvPr id="787" name="Rectangle 256"/>
            <p:cNvSpPr>
              <a:spLocks noChangeArrowheads="1"/>
            </p:cNvSpPr>
            <p:nvPr/>
          </p:nvSpPr>
          <p:spPr bwMode="auto">
            <a:xfrm>
              <a:off x="528" y="1218"/>
              <a:ext cx="238" cy="56"/>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dirty="0">
                <a:latin typeface="Arial" pitchFamily="34" charset="0"/>
              </a:endParaRPr>
            </a:p>
          </p:txBody>
        </p:sp>
        <p:sp>
          <p:nvSpPr>
            <p:cNvPr id="8272" name="Rectangle 257"/>
            <p:cNvSpPr>
              <a:spLocks noChangeArrowheads="1"/>
            </p:cNvSpPr>
            <p:nvPr/>
          </p:nvSpPr>
          <p:spPr bwMode="auto">
            <a:xfrm>
              <a:off x="528" y="1266"/>
              <a:ext cx="238" cy="55"/>
            </a:xfrm>
            <a:prstGeom prst="rect">
              <a:avLst/>
            </a:prstGeom>
            <a:solidFill>
              <a:srgbClr val="FF0000"/>
            </a:solidFill>
            <a:ln w="3175">
              <a:noFill/>
              <a:miter lim="800000"/>
              <a:headEnd/>
              <a:tailEnd/>
            </a:ln>
          </p:spPr>
          <p:txBody>
            <a:bodyPr/>
            <a:lstStyle/>
            <a:p>
              <a:pPr eaLnBrk="0" hangingPunct="0">
                <a:spcBef>
                  <a:spcPct val="50000"/>
                </a:spcBef>
              </a:pPr>
              <a:endParaRPr lang="en-US" dirty="0">
                <a:latin typeface="Arial" pitchFamily="34" charset="0"/>
              </a:endParaRPr>
            </a:p>
          </p:txBody>
        </p:sp>
      </p:grpSp>
      <p:sp>
        <p:nvSpPr>
          <p:cNvPr id="8224" name="Text Box 264"/>
          <p:cNvSpPr txBox="1">
            <a:spLocks noChangeArrowheads="1"/>
          </p:cNvSpPr>
          <p:nvPr/>
        </p:nvSpPr>
        <p:spPr bwMode="auto">
          <a:xfrm>
            <a:off x="1962150" y="1846263"/>
            <a:ext cx="863600" cy="214312"/>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BULGARIA</a:t>
            </a:r>
          </a:p>
        </p:txBody>
      </p:sp>
      <p:sp>
        <p:nvSpPr>
          <p:cNvPr id="8225" name="Text Box 267"/>
          <p:cNvSpPr txBox="1">
            <a:spLocks noChangeArrowheads="1"/>
          </p:cNvSpPr>
          <p:nvPr/>
        </p:nvSpPr>
        <p:spPr bwMode="auto">
          <a:xfrm>
            <a:off x="134938" y="3725863"/>
            <a:ext cx="708025" cy="214312"/>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ICELAND</a:t>
            </a:r>
          </a:p>
        </p:txBody>
      </p:sp>
      <p:pic>
        <p:nvPicPr>
          <p:cNvPr id="8226" name="Picture 268"/>
          <p:cNvPicPr>
            <a:picLocks noChangeAspect="1" noChangeArrowheads="1"/>
          </p:cNvPicPr>
          <p:nvPr/>
        </p:nvPicPr>
        <p:blipFill>
          <a:blip r:embed="rId9" cstate="print"/>
          <a:srcRect/>
          <a:stretch>
            <a:fillRect/>
          </a:stretch>
        </p:blipFill>
        <p:spPr bwMode="auto">
          <a:xfrm>
            <a:off x="293688" y="3452813"/>
            <a:ext cx="396875" cy="260350"/>
          </a:xfrm>
          <a:prstGeom prst="rect">
            <a:avLst/>
          </a:prstGeom>
          <a:noFill/>
          <a:ln w="9525">
            <a:noFill/>
            <a:miter lim="800000"/>
            <a:headEnd/>
            <a:tailEnd/>
          </a:ln>
        </p:spPr>
      </p:pic>
      <p:grpSp>
        <p:nvGrpSpPr>
          <p:cNvPr id="27" name="Group 269"/>
          <p:cNvGrpSpPr>
            <a:grpSpLocks noChangeAspect="1"/>
          </p:cNvGrpSpPr>
          <p:nvPr/>
        </p:nvGrpSpPr>
        <p:grpSpPr bwMode="auto">
          <a:xfrm>
            <a:off x="293688" y="4065588"/>
            <a:ext cx="382587" cy="247650"/>
            <a:chOff x="4214" y="2064"/>
            <a:chExt cx="241" cy="156"/>
          </a:xfrm>
        </p:grpSpPr>
        <p:sp>
          <p:nvSpPr>
            <p:cNvPr id="8265" name="AutoShape 270"/>
            <p:cNvSpPr>
              <a:spLocks noChangeAspect="1" noChangeArrowheads="1" noTextEdit="1"/>
            </p:cNvSpPr>
            <p:nvPr/>
          </p:nvSpPr>
          <p:spPr bwMode="auto">
            <a:xfrm>
              <a:off x="4214" y="2064"/>
              <a:ext cx="241" cy="156"/>
            </a:xfrm>
            <a:prstGeom prst="rect">
              <a:avLst/>
            </a:prstGeom>
            <a:noFill/>
            <a:ln w="6350" algn="ctr">
              <a:solidFill>
                <a:schemeClr val="tx1"/>
              </a:solidFill>
              <a:miter lim="800000"/>
              <a:headEnd/>
              <a:tailEnd/>
            </a:ln>
          </p:spPr>
          <p:txBody>
            <a:bodyPr/>
            <a:lstStyle/>
            <a:p>
              <a:endParaRPr lang="en-GB" dirty="0"/>
            </a:p>
          </p:txBody>
        </p:sp>
        <p:sp>
          <p:nvSpPr>
            <p:cNvPr id="8266" name="Rectangle 271"/>
            <p:cNvSpPr>
              <a:spLocks noChangeArrowheads="1"/>
            </p:cNvSpPr>
            <p:nvPr/>
          </p:nvSpPr>
          <p:spPr bwMode="auto">
            <a:xfrm>
              <a:off x="4214" y="2064"/>
              <a:ext cx="241" cy="52"/>
            </a:xfrm>
            <a:prstGeom prst="rect">
              <a:avLst/>
            </a:prstGeom>
            <a:solidFill>
              <a:srgbClr val="FFFF00"/>
            </a:solidFill>
            <a:ln w="9525">
              <a:noFill/>
              <a:miter lim="800000"/>
              <a:headEnd/>
              <a:tailEnd/>
            </a:ln>
          </p:spPr>
          <p:txBody>
            <a:bodyPr/>
            <a:lstStyle/>
            <a:p>
              <a:pPr eaLnBrk="0" hangingPunct="0">
                <a:spcBef>
                  <a:spcPct val="50000"/>
                </a:spcBef>
              </a:pPr>
              <a:endParaRPr lang="en-US" dirty="0">
                <a:latin typeface="Arial" pitchFamily="34" charset="0"/>
              </a:endParaRPr>
            </a:p>
          </p:txBody>
        </p:sp>
        <p:sp>
          <p:nvSpPr>
            <p:cNvPr id="8267" name="Rectangle 272"/>
            <p:cNvSpPr>
              <a:spLocks noChangeArrowheads="1"/>
            </p:cNvSpPr>
            <p:nvPr/>
          </p:nvSpPr>
          <p:spPr bwMode="auto">
            <a:xfrm>
              <a:off x="4214" y="2116"/>
              <a:ext cx="241" cy="52"/>
            </a:xfrm>
            <a:prstGeom prst="rect">
              <a:avLst/>
            </a:prstGeom>
            <a:solidFill>
              <a:srgbClr val="51DC00"/>
            </a:solidFill>
            <a:ln w="9525">
              <a:noFill/>
              <a:miter lim="800000"/>
              <a:headEnd/>
              <a:tailEnd/>
            </a:ln>
          </p:spPr>
          <p:txBody>
            <a:bodyPr/>
            <a:lstStyle/>
            <a:p>
              <a:pPr eaLnBrk="0" hangingPunct="0">
                <a:spcBef>
                  <a:spcPct val="50000"/>
                </a:spcBef>
              </a:pPr>
              <a:endParaRPr lang="en-US" dirty="0">
                <a:latin typeface="Arial" pitchFamily="34" charset="0"/>
              </a:endParaRPr>
            </a:p>
          </p:txBody>
        </p:sp>
        <p:sp>
          <p:nvSpPr>
            <p:cNvPr id="8268" name="Rectangle 273"/>
            <p:cNvSpPr>
              <a:spLocks noChangeArrowheads="1"/>
            </p:cNvSpPr>
            <p:nvPr/>
          </p:nvSpPr>
          <p:spPr bwMode="auto">
            <a:xfrm>
              <a:off x="4214" y="2168"/>
              <a:ext cx="241" cy="52"/>
            </a:xfrm>
            <a:prstGeom prst="rect">
              <a:avLst/>
            </a:prstGeom>
            <a:solidFill>
              <a:srgbClr val="FF0000"/>
            </a:solidFill>
            <a:ln w="9525">
              <a:noFill/>
              <a:miter lim="800000"/>
              <a:headEnd/>
              <a:tailEnd/>
            </a:ln>
          </p:spPr>
          <p:txBody>
            <a:bodyPr/>
            <a:lstStyle/>
            <a:p>
              <a:pPr eaLnBrk="0" hangingPunct="0">
                <a:spcBef>
                  <a:spcPct val="50000"/>
                </a:spcBef>
              </a:pPr>
              <a:endParaRPr lang="en-US" dirty="0">
                <a:latin typeface="Arial" pitchFamily="34" charset="0"/>
              </a:endParaRPr>
            </a:p>
          </p:txBody>
        </p:sp>
      </p:grpSp>
      <p:sp>
        <p:nvSpPr>
          <p:cNvPr id="8231" name="Text Box 167"/>
          <p:cNvSpPr txBox="1">
            <a:spLocks noChangeArrowheads="1"/>
          </p:cNvSpPr>
          <p:nvPr/>
        </p:nvSpPr>
        <p:spPr bwMode="auto">
          <a:xfrm>
            <a:off x="134938" y="1846263"/>
            <a:ext cx="708025" cy="214312"/>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AUSTRIA</a:t>
            </a:r>
          </a:p>
        </p:txBody>
      </p:sp>
      <p:sp>
        <p:nvSpPr>
          <p:cNvPr id="8232" name="Text Box 168"/>
          <p:cNvSpPr txBox="1">
            <a:spLocks noChangeArrowheads="1"/>
          </p:cNvSpPr>
          <p:nvPr/>
        </p:nvSpPr>
        <p:spPr bwMode="auto">
          <a:xfrm>
            <a:off x="1063625" y="1846263"/>
            <a:ext cx="708025" cy="214312"/>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BELGIUM</a:t>
            </a:r>
          </a:p>
        </p:txBody>
      </p:sp>
      <p:sp>
        <p:nvSpPr>
          <p:cNvPr id="8233" name="Text Box 169"/>
          <p:cNvSpPr txBox="1">
            <a:spLocks noChangeArrowheads="1"/>
          </p:cNvSpPr>
          <p:nvPr/>
        </p:nvSpPr>
        <p:spPr bwMode="auto">
          <a:xfrm>
            <a:off x="933450" y="2470150"/>
            <a:ext cx="969963"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DENMARK</a:t>
            </a:r>
          </a:p>
        </p:txBody>
      </p:sp>
      <p:sp>
        <p:nvSpPr>
          <p:cNvPr id="8234" name="Text Box 170"/>
          <p:cNvSpPr txBox="1">
            <a:spLocks noChangeArrowheads="1"/>
          </p:cNvSpPr>
          <p:nvPr/>
        </p:nvSpPr>
        <p:spPr bwMode="auto">
          <a:xfrm>
            <a:off x="3094038" y="2470150"/>
            <a:ext cx="706437"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FINLAND</a:t>
            </a:r>
          </a:p>
        </p:txBody>
      </p:sp>
      <p:sp>
        <p:nvSpPr>
          <p:cNvPr id="8235" name="Text Box 171"/>
          <p:cNvSpPr txBox="1">
            <a:spLocks noChangeArrowheads="1"/>
          </p:cNvSpPr>
          <p:nvPr/>
        </p:nvSpPr>
        <p:spPr bwMode="auto">
          <a:xfrm>
            <a:off x="134938" y="3089275"/>
            <a:ext cx="708025"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FRANCE</a:t>
            </a:r>
          </a:p>
        </p:txBody>
      </p:sp>
      <p:sp>
        <p:nvSpPr>
          <p:cNvPr id="8236" name="Text Box 172"/>
          <p:cNvSpPr txBox="1">
            <a:spLocks noChangeArrowheads="1"/>
          </p:cNvSpPr>
          <p:nvPr/>
        </p:nvSpPr>
        <p:spPr bwMode="auto">
          <a:xfrm>
            <a:off x="952500" y="3089275"/>
            <a:ext cx="930275"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GERMANY</a:t>
            </a:r>
          </a:p>
        </p:txBody>
      </p:sp>
      <p:sp>
        <p:nvSpPr>
          <p:cNvPr id="8237" name="Text Box 173"/>
          <p:cNvSpPr txBox="1">
            <a:spLocks noChangeArrowheads="1"/>
          </p:cNvSpPr>
          <p:nvPr/>
        </p:nvSpPr>
        <p:spPr bwMode="auto">
          <a:xfrm>
            <a:off x="2038350" y="3089275"/>
            <a:ext cx="709613"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GREECE</a:t>
            </a:r>
          </a:p>
        </p:txBody>
      </p:sp>
      <p:sp>
        <p:nvSpPr>
          <p:cNvPr id="8238" name="Text Box 174"/>
          <p:cNvSpPr txBox="1">
            <a:spLocks noChangeArrowheads="1"/>
          </p:cNvSpPr>
          <p:nvPr/>
        </p:nvSpPr>
        <p:spPr bwMode="auto">
          <a:xfrm>
            <a:off x="1063625" y="3725863"/>
            <a:ext cx="708025" cy="214312"/>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IRELAND</a:t>
            </a:r>
          </a:p>
        </p:txBody>
      </p:sp>
      <p:sp>
        <p:nvSpPr>
          <p:cNvPr id="8239" name="Text Box 175"/>
          <p:cNvSpPr txBox="1">
            <a:spLocks noChangeArrowheads="1"/>
          </p:cNvSpPr>
          <p:nvPr/>
        </p:nvSpPr>
        <p:spPr bwMode="auto">
          <a:xfrm>
            <a:off x="2038350" y="3725863"/>
            <a:ext cx="709613" cy="214312"/>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ITALY</a:t>
            </a:r>
          </a:p>
        </p:txBody>
      </p:sp>
      <p:sp>
        <p:nvSpPr>
          <p:cNvPr id="8240" name="Text Box 176"/>
          <p:cNvSpPr txBox="1">
            <a:spLocks noChangeArrowheads="1"/>
          </p:cNvSpPr>
          <p:nvPr/>
        </p:nvSpPr>
        <p:spPr bwMode="auto">
          <a:xfrm>
            <a:off x="722313" y="6211888"/>
            <a:ext cx="1392237" cy="215900"/>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UNITED KINGDOM</a:t>
            </a:r>
          </a:p>
        </p:txBody>
      </p:sp>
      <p:sp>
        <p:nvSpPr>
          <p:cNvPr id="8241" name="Text Box 177"/>
          <p:cNvSpPr txBox="1">
            <a:spLocks noChangeArrowheads="1"/>
          </p:cNvSpPr>
          <p:nvPr/>
        </p:nvSpPr>
        <p:spPr bwMode="auto">
          <a:xfrm>
            <a:off x="134938" y="6213475"/>
            <a:ext cx="709612"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TURKEY</a:t>
            </a:r>
          </a:p>
        </p:txBody>
      </p:sp>
      <p:sp>
        <p:nvSpPr>
          <p:cNvPr id="8242" name="Text Box 179"/>
          <p:cNvSpPr txBox="1">
            <a:spLocks noChangeArrowheads="1"/>
          </p:cNvSpPr>
          <p:nvPr/>
        </p:nvSpPr>
        <p:spPr bwMode="auto">
          <a:xfrm>
            <a:off x="2039938" y="5611813"/>
            <a:ext cx="708025" cy="214312"/>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SWEDEN</a:t>
            </a:r>
          </a:p>
        </p:txBody>
      </p:sp>
      <p:sp>
        <p:nvSpPr>
          <p:cNvPr id="8243" name="Text Box 180"/>
          <p:cNvSpPr txBox="1">
            <a:spLocks noChangeArrowheads="1"/>
          </p:cNvSpPr>
          <p:nvPr/>
        </p:nvSpPr>
        <p:spPr bwMode="auto">
          <a:xfrm>
            <a:off x="1063625" y="5611813"/>
            <a:ext cx="708025" cy="214312"/>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SPAIN</a:t>
            </a:r>
          </a:p>
        </p:txBody>
      </p:sp>
      <p:sp>
        <p:nvSpPr>
          <p:cNvPr id="8244" name="Text Box 181"/>
          <p:cNvSpPr txBox="1">
            <a:spLocks noChangeArrowheads="1"/>
          </p:cNvSpPr>
          <p:nvPr/>
        </p:nvSpPr>
        <p:spPr bwMode="auto">
          <a:xfrm>
            <a:off x="998538" y="5022850"/>
            <a:ext cx="839787"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PORTUGAL</a:t>
            </a:r>
          </a:p>
        </p:txBody>
      </p:sp>
      <p:sp>
        <p:nvSpPr>
          <p:cNvPr id="8245" name="Text Box 182"/>
          <p:cNvSpPr txBox="1">
            <a:spLocks noChangeArrowheads="1"/>
          </p:cNvSpPr>
          <p:nvPr/>
        </p:nvSpPr>
        <p:spPr bwMode="auto">
          <a:xfrm>
            <a:off x="3092450" y="4340225"/>
            <a:ext cx="708025"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NORWAY</a:t>
            </a:r>
          </a:p>
        </p:txBody>
      </p:sp>
      <p:sp>
        <p:nvSpPr>
          <p:cNvPr id="8246" name="Text Box 183"/>
          <p:cNvSpPr txBox="1">
            <a:spLocks noChangeArrowheads="1"/>
          </p:cNvSpPr>
          <p:nvPr/>
        </p:nvSpPr>
        <p:spPr bwMode="auto">
          <a:xfrm>
            <a:off x="1676400" y="4340225"/>
            <a:ext cx="1433513"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THE NETHERLANDS</a:t>
            </a:r>
          </a:p>
        </p:txBody>
      </p:sp>
      <p:sp>
        <p:nvSpPr>
          <p:cNvPr id="8247" name="Text Box 184"/>
          <p:cNvSpPr txBox="1">
            <a:spLocks noChangeArrowheads="1"/>
          </p:cNvSpPr>
          <p:nvPr/>
        </p:nvSpPr>
        <p:spPr bwMode="auto">
          <a:xfrm>
            <a:off x="866775" y="4340225"/>
            <a:ext cx="1101725"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LUXEMBOURG</a:t>
            </a:r>
          </a:p>
        </p:txBody>
      </p:sp>
      <p:sp>
        <p:nvSpPr>
          <p:cNvPr id="8248" name="Text Box 213"/>
          <p:cNvSpPr txBox="1">
            <a:spLocks noChangeArrowheads="1"/>
          </p:cNvSpPr>
          <p:nvPr/>
        </p:nvSpPr>
        <p:spPr bwMode="auto">
          <a:xfrm>
            <a:off x="3092450" y="1846263"/>
            <a:ext cx="708025" cy="214312"/>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CROATIA</a:t>
            </a:r>
          </a:p>
        </p:txBody>
      </p:sp>
      <p:sp>
        <p:nvSpPr>
          <p:cNvPr id="8249" name="Text Box 258"/>
          <p:cNvSpPr txBox="1">
            <a:spLocks noChangeArrowheads="1"/>
          </p:cNvSpPr>
          <p:nvPr/>
        </p:nvSpPr>
        <p:spPr bwMode="auto">
          <a:xfrm>
            <a:off x="134938" y="5022850"/>
            <a:ext cx="708025"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POLAND</a:t>
            </a:r>
          </a:p>
        </p:txBody>
      </p:sp>
      <p:sp>
        <p:nvSpPr>
          <p:cNvPr id="8250" name="Text Box 262"/>
          <p:cNvSpPr txBox="1">
            <a:spLocks noChangeArrowheads="1"/>
          </p:cNvSpPr>
          <p:nvPr/>
        </p:nvSpPr>
        <p:spPr bwMode="auto">
          <a:xfrm>
            <a:off x="3092450" y="3725863"/>
            <a:ext cx="709613" cy="214312"/>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LATVIA</a:t>
            </a:r>
          </a:p>
        </p:txBody>
      </p:sp>
      <p:sp>
        <p:nvSpPr>
          <p:cNvPr id="8251" name="Text Box 265"/>
          <p:cNvSpPr txBox="1">
            <a:spLocks noChangeArrowheads="1"/>
          </p:cNvSpPr>
          <p:nvPr/>
        </p:nvSpPr>
        <p:spPr bwMode="auto">
          <a:xfrm>
            <a:off x="80963" y="5611813"/>
            <a:ext cx="817562" cy="214312"/>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SLOVENIA</a:t>
            </a:r>
          </a:p>
        </p:txBody>
      </p:sp>
      <p:sp>
        <p:nvSpPr>
          <p:cNvPr id="8252" name="Text Box 260"/>
          <p:cNvSpPr txBox="1">
            <a:spLocks noChangeArrowheads="1"/>
          </p:cNvSpPr>
          <p:nvPr/>
        </p:nvSpPr>
        <p:spPr bwMode="auto">
          <a:xfrm>
            <a:off x="2012950" y="5022850"/>
            <a:ext cx="760413"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ROMANIA</a:t>
            </a:r>
          </a:p>
        </p:txBody>
      </p:sp>
      <p:sp>
        <p:nvSpPr>
          <p:cNvPr id="8253" name="Text Box 261"/>
          <p:cNvSpPr txBox="1">
            <a:spLocks noChangeArrowheads="1"/>
          </p:cNvSpPr>
          <p:nvPr/>
        </p:nvSpPr>
        <p:spPr bwMode="auto">
          <a:xfrm>
            <a:off x="-122238" y="2468563"/>
            <a:ext cx="1222376" cy="215900"/>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CZECH REPUBLIC</a:t>
            </a:r>
          </a:p>
        </p:txBody>
      </p:sp>
      <p:sp>
        <p:nvSpPr>
          <p:cNvPr id="8254" name="Text Box 263"/>
          <p:cNvSpPr txBox="1">
            <a:spLocks noChangeArrowheads="1"/>
          </p:cNvSpPr>
          <p:nvPr/>
        </p:nvSpPr>
        <p:spPr bwMode="auto">
          <a:xfrm>
            <a:off x="20638" y="4340225"/>
            <a:ext cx="938212"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LITHUANIA</a:t>
            </a:r>
          </a:p>
        </p:txBody>
      </p:sp>
      <p:grpSp>
        <p:nvGrpSpPr>
          <p:cNvPr id="28" name="Group 242"/>
          <p:cNvGrpSpPr>
            <a:grpSpLocks/>
          </p:cNvGrpSpPr>
          <p:nvPr/>
        </p:nvGrpSpPr>
        <p:grpSpPr bwMode="auto">
          <a:xfrm>
            <a:off x="2190750" y="2222500"/>
            <a:ext cx="390525" cy="250825"/>
            <a:chOff x="5554" y="2058"/>
            <a:chExt cx="246" cy="158"/>
          </a:xfrm>
        </p:grpSpPr>
        <p:sp>
          <p:nvSpPr>
            <p:cNvPr id="8261" name="Freeform 243"/>
            <p:cNvSpPr>
              <a:spLocks/>
            </p:cNvSpPr>
            <p:nvPr/>
          </p:nvSpPr>
          <p:spPr bwMode="auto">
            <a:xfrm>
              <a:off x="5554" y="2058"/>
              <a:ext cx="246" cy="158"/>
            </a:xfrm>
            <a:custGeom>
              <a:avLst/>
              <a:gdLst>
                <a:gd name="T0" fmla="*/ 0 w 244"/>
                <a:gd name="T1" fmla="*/ 0 h 156"/>
                <a:gd name="T2" fmla="*/ 0 w 244"/>
                <a:gd name="T3" fmla="*/ 723 h 156"/>
                <a:gd name="T4" fmla="*/ 649 w 244"/>
                <a:gd name="T5" fmla="*/ 723 h 156"/>
                <a:gd name="T6" fmla="*/ 649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endParaRPr lang="en-GB" dirty="0"/>
            </a:p>
          </p:txBody>
        </p:sp>
        <p:sp>
          <p:nvSpPr>
            <p:cNvPr id="8262" name="Freeform 244"/>
            <p:cNvSpPr>
              <a:spLocks/>
            </p:cNvSpPr>
            <p:nvPr/>
          </p:nvSpPr>
          <p:spPr bwMode="auto">
            <a:xfrm>
              <a:off x="5554" y="2162"/>
              <a:ext cx="246" cy="54"/>
            </a:xfrm>
            <a:custGeom>
              <a:avLst/>
              <a:gdLst>
                <a:gd name="T0" fmla="*/ 0 w 244"/>
                <a:gd name="T1" fmla="*/ 0 h 45"/>
                <a:gd name="T2" fmla="*/ 0 w 244"/>
                <a:gd name="T3" fmla="*/ 2147483647 h 45"/>
                <a:gd name="T4" fmla="*/ 649 w 244"/>
                <a:gd name="T5" fmla="*/ 2147483647 h 45"/>
                <a:gd name="T6" fmla="*/ 649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endParaRPr lang="en-GB" dirty="0"/>
            </a:p>
          </p:txBody>
        </p:sp>
        <p:sp>
          <p:nvSpPr>
            <p:cNvPr id="8263" name="Freeform 245"/>
            <p:cNvSpPr>
              <a:spLocks/>
            </p:cNvSpPr>
            <p:nvPr/>
          </p:nvSpPr>
          <p:spPr bwMode="auto">
            <a:xfrm>
              <a:off x="5554" y="2060"/>
              <a:ext cx="246" cy="54"/>
            </a:xfrm>
            <a:custGeom>
              <a:avLst/>
              <a:gdLst>
                <a:gd name="T0" fmla="*/ 0 w 244"/>
                <a:gd name="T1" fmla="*/ 0 h 50"/>
                <a:gd name="T2" fmla="*/ 0 w 244"/>
                <a:gd name="T3" fmla="*/ 599125 h 50"/>
                <a:gd name="T4" fmla="*/ 649 w 244"/>
                <a:gd name="T5" fmla="*/ 599125 h 50"/>
                <a:gd name="T6" fmla="*/ 649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endParaRPr lang="en-GB" dirty="0"/>
            </a:p>
          </p:txBody>
        </p:sp>
        <p:sp>
          <p:nvSpPr>
            <p:cNvPr id="8264" name="Freeform 246"/>
            <p:cNvSpPr>
              <a:spLocks/>
            </p:cNvSpPr>
            <p:nvPr/>
          </p:nvSpPr>
          <p:spPr bwMode="auto">
            <a:xfrm>
              <a:off x="5554" y="2058"/>
              <a:ext cx="246" cy="158"/>
            </a:xfrm>
            <a:custGeom>
              <a:avLst/>
              <a:gdLst>
                <a:gd name="T0" fmla="*/ 649 w 244"/>
                <a:gd name="T1" fmla="*/ 723 h 156"/>
                <a:gd name="T2" fmla="*/ 649 w 244"/>
                <a:gd name="T3" fmla="*/ 0 h 156"/>
                <a:gd name="T4" fmla="*/ 0 w 244"/>
                <a:gd name="T5" fmla="*/ 0 h 156"/>
                <a:gd name="T6" fmla="*/ 0 w 244"/>
                <a:gd name="T7" fmla="*/ 723 h 156"/>
                <a:gd name="T8" fmla="*/ 649 w 244"/>
                <a:gd name="T9" fmla="*/ 723 h 156"/>
                <a:gd name="T10" fmla="*/ 649 w 244"/>
                <a:gd name="T11" fmla="*/ 723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endParaRPr lang="en-GB" dirty="0"/>
            </a:p>
          </p:txBody>
        </p:sp>
      </p:grpSp>
      <p:sp>
        <p:nvSpPr>
          <p:cNvPr id="8256" name="Text Box 266"/>
          <p:cNvSpPr txBox="1">
            <a:spLocks noChangeArrowheads="1"/>
          </p:cNvSpPr>
          <p:nvPr/>
        </p:nvSpPr>
        <p:spPr bwMode="auto">
          <a:xfrm>
            <a:off x="2049463" y="2470150"/>
            <a:ext cx="687387" cy="214313"/>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ESTONIA</a:t>
            </a:r>
          </a:p>
        </p:txBody>
      </p:sp>
      <p:sp>
        <p:nvSpPr>
          <p:cNvPr id="8257" name="Text Box 182"/>
          <p:cNvSpPr txBox="1">
            <a:spLocks noChangeArrowheads="1"/>
          </p:cNvSpPr>
          <p:nvPr/>
        </p:nvSpPr>
        <p:spPr bwMode="auto">
          <a:xfrm>
            <a:off x="3092450" y="4960938"/>
            <a:ext cx="708025" cy="338137"/>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SLOVAK REPUBLIC</a:t>
            </a:r>
          </a:p>
        </p:txBody>
      </p:sp>
      <p:sp>
        <p:nvSpPr>
          <p:cNvPr id="8258" name="Text Box 182"/>
          <p:cNvSpPr txBox="1">
            <a:spLocks noChangeArrowheads="1"/>
          </p:cNvSpPr>
          <p:nvPr/>
        </p:nvSpPr>
        <p:spPr bwMode="auto">
          <a:xfrm>
            <a:off x="2960688" y="5611813"/>
            <a:ext cx="952500" cy="215900"/>
          </a:xfrm>
          <a:prstGeom prst="rect">
            <a:avLst/>
          </a:prstGeom>
          <a:noFill/>
          <a:ln w="9525">
            <a:noFill/>
            <a:miter lim="800000"/>
            <a:headEnd/>
            <a:tailEnd/>
          </a:ln>
        </p:spPr>
        <p:txBody>
          <a:bodyPr>
            <a:spAutoFit/>
          </a:bodyPr>
          <a:lstStyle/>
          <a:p>
            <a:pPr algn="ctr" eaLnBrk="0" hangingPunct="0">
              <a:spcBef>
                <a:spcPct val="50000"/>
              </a:spcBef>
            </a:pPr>
            <a:r>
              <a:rPr lang="en-GB" sz="800" dirty="0">
                <a:latin typeface="Arial" pitchFamily="34" charset="0"/>
              </a:rPr>
              <a:t>SWITZERLAND</a:t>
            </a:r>
          </a:p>
        </p:txBody>
      </p:sp>
      <p:pic>
        <p:nvPicPr>
          <p:cNvPr id="8260" name="Picture 278" descr="graphic-vector-map-europe.wmf"/>
          <p:cNvPicPr>
            <a:picLocks noChangeAspect="1"/>
          </p:cNvPicPr>
          <p:nvPr/>
        </p:nvPicPr>
        <p:blipFill rotWithShape="1">
          <a:blip r:embed="rId10" cstate="print"/>
          <a:srcRect l="22134" t="36847" r="6701" b="29720"/>
          <a:stretch/>
        </p:blipFill>
        <p:spPr bwMode="auto">
          <a:xfrm>
            <a:off x="6363729" y="2561273"/>
            <a:ext cx="2131630" cy="1416011"/>
          </a:xfrm>
          <a:prstGeom prst="rect">
            <a:avLst/>
          </a:prstGeom>
          <a:noFill/>
          <a:ln w="9525">
            <a:noFill/>
            <a:miter lim="800000"/>
            <a:headEnd/>
            <a:tailEnd/>
          </a:ln>
          <a:scene3d>
            <a:camera prst="orthographicFront">
              <a:rot lat="0" lon="0" rev="0"/>
            </a:camera>
            <a:lightRig rig="threePt" dir="t"/>
          </a:scene3d>
        </p:spPr>
      </p:pic>
      <p:sp>
        <p:nvSpPr>
          <p:cNvPr id="279" name="Title 278"/>
          <p:cNvSpPr>
            <a:spLocks noGrp="1"/>
          </p:cNvSpPr>
          <p:nvPr>
            <p:ph type="title"/>
          </p:nvPr>
        </p:nvSpPr>
        <p:spPr/>
        <p:txBody>
          <a:bodyPr>
            <a:normAutofit/>
          </a:bodyPr>
          <a:lstStyle/>
          <a:p>
            <a:r>
              <a:rPr lang="de-DE" dirty="0" smtClean="0"/>
              <a:t>EUMETSAT </a:t>
            </a:r>
            <a:r>
              <a:rPr lang="de-DE" dirty="0" err="1" smtClean="0"/>
              <a:t>is</a:t>
            </a:r>
            <a:r>
              <a:rPr lang="de-DE" dirty="0" smtClean="0"/>
              <a:t> a European Organisation</a:t>
            </a:r>
            <a:endParaRPr lang="en-GB" dirty="0"/>
          </a:p>
        </p:txBody>
      </p:sp>
      <p:pic>
        <p:nvPicPr>
          <p:cNvPr id="281" name="Picture 2" descr="Image - Logo - Copernicus - Microsite homep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9123" y="5530243"/>
            <a:ext cx="701210" cy="70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68197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EPS-SG </a:t>
            </a:r>
            <a:r>
              <a:rPr lang="de-DE" dirty="0" err="1" smtClean="0"/>
              <a:t>local</a:t>
            </a:r>
            <a:r>
              <a:rPr lang="de-DE" dirty="0" smtClean="0"/>
              <a:t> </a:t>
            </a:r>
            <a:r>
              <a:rPr lang="de-DE" dirty="0" err="1" smtClean="0"/>
              <a:t>processing</a:t>
            </a:r>
            <a:r>
              <a:rPr lang="de-DE" dirty="0" smtClean="0"/>
              <a:t> </a:t>
            </a:r>
            <a:r>
              <a:rPr lang="de-DE" dirty="0" err="1" smtClean="0"/>
              <a:t>of</a:t>
            </a:r>
            <a:r>
              <a:rPr lang="de-DE" dirty="0" smtClean="0"/>
              <a:t> </a:t>
            </a:r>
            <a:r>
              <a:rPr lang="de-DE" dirty="0" err="1" smtClean="0"/>
              <a:t>direct</a:t>
            </a:r>
            <a:r>
              <a:rPr lang="de-DE" dirty="0" smtClean="0"/>
              <a:t> </a:t>
            </a:r>
            <a:r>
              <a:rPr lang="de-DE" dirty="0" err="1" smtClean="0"/>
              <a:t>readout</a:t>
            </a:r>
            <a:r>
              <a:rPr lang="de-DE" dirty="0" smtClean="0"/>
              <a:t> </a:t>
            </a:r>
            <a:r>
              <a:rPr lang="de-DE" dirty="0" err="1" smtClean="0"/>
              <a:t>data</a:t>
            </a:r>
            <a:r>
              <a:rPr lang="de-DE" dirty="0" smtClean="0"/>
              <a:t> (2/2)</a:t>
            </a:r>
            <a:endParaRPr lang="en-GB" dirty="0"/>
          </a:p>
        </p:txBody>
      </p:sp>
      <p:sp>
        <p:nvSpPr>
          <p:cNvPr id="3" name="Content Placeholder 2"/>
          <p:cNvSpPr>
            <a:spLocks noGrp="1"/>
          </p:cNvSpPr>
          <p:nvPr>
            <p:ph idx="1"/>
          </p:nvPr>
        </p:nvSpPr>
        <p:spPr>
          <a:xfrm>
            <a:off x="266700" y="992187"/>
            <a:ext cx="9447213" cy="5685449"/>
          </a:xfrm>
        </p:spPr>
        <p:txBody>
          <a:bodyPr>
            <a:normAutofit fontScale="62500" lnSpcReduction="20000"/>
          </a:bodyPr>
          <a:lstStyle/>
          <a:p>
            <a:endParaRPr lang="en-US" sz="5000" dirty="0" smtClean="0"/>
          </a:p>
          <a:p>
            <a:r>
              <a:rPr lang="en-GB" dirty="0" smtClean="0"/>
              <a:t>EUMETSAT </a:t>
            </a:r>
            <a:r>
              <a:rPr lang="en-GB" dirty="0"/>
              <a:t>is actively working with </a:t>
            </a:r>
            <a:r>
              <a:rPr lang="en-GB" dirty="0" smtClean="0"/>
              <a:t>Industry on the detailed design of the EPS-SG </a:t>
            </a:r>
            <a:r>
              <a:rPr lang="en-GB" dirty="0"/>
              <a:t>Payload Data Acquisition and Processing part of the Ground </a:t>
            </a:r>
            <a:r>
              <a:rPr lang="en-GB" dirty="0" smtClean="0"/>
              <a:t>Segment to meet, </a:t>
            </a:r>
            <a:r>
              <a:rPr lang="en-GB" dirty="0"/>
              <a:t>as a matter of </a:t>
            </a:r>
            <a:r>
              <a:rPr lang="en-GB" dirty="0" smtClean="0"/>
              <a:t>priority, EPS-SG Global </a:t>
            </a:r>
            <a:r>
              <a:rPr lang="en-GB" dirty="0"/>
              <a:t>and Regional Mission </a:t>
            </a:r>
            <a:r>
              <a:rPr lang="en-GB" dirty="0" smtClean="0"/>
              <a:t>needs.</a:t>
            </a:r>
            <a:endParaRPr lang="en-US" dirty="0">
              <a:solidFill>
                <a:schemeClr val="tx1"/>
              </a:solidFill>
            </a:endParaRPr>
          </a:p>
          <a:p>
            <a:endParaRPr lang="en-US" dirty="0">
              <a:solidFill>
                <a:schemeClr val="tx1"/>
              </a:solidFill>
            </a:endParaRPr>
          </a:p>
          <a:p>
            <a:r>
              <a:rPr lang="en-US" dirty="0" smtClean="0">
                <a:solidFill>
                  <a:schemeClr val="tx1"/>
                </a:solidFill>
              </a:rPr>
              <a:t>In parallel the solution for the Local processing is being addressed by EUMETSAT: </a:t>
            </a:r>
          </a:p>
          <a:p>
            <a:pPr lvl="1"/>
            <a:r>
              <a:rPr lang="en-US" sz="3600" dirty="0" smtClean="0">
                <a:solidFill>
                  <a:schemeClr val="tx1"/>
                </a:solidFill>
              </a:rPr>
              <a:t>Responding </a:t>
            </a:r>
            <a:r>
              <a:rPr lang="en-US" sz="3600" dirty="0">
                <a:solidFill>
                  <a:schemeClr val="tx1"/>
                </a:solidFill>
              </a:rPr>
              <a:t>to direct readout users needs</a:t>
            </a:r>
          </a:p>
          <a:p>
            <a:pPr lvl="1"/>
            <a:r>
              <a:rPr lang="en-US" sz="3600" dirty="0" err="1" smtClean="0">
                <a:solidFill>
                  <a:schemeClr val="tx1"/>
                </a:solidFill>
              </a:rPr>
              <a:t>Capitalising</a:t>
            </a:r>
            <a:r>
              <a:rPr lang="en-US" sz="3600" dirty="0" smtClean="0">
                <a:solidFill>
                  <a:schemeClr val="tx1"/>
                </a:solidFill>
              </a:rPr>
              <a:t>, as relevant, on the central processing design of the Global and Regional missions</a:t>
            </a:r>
          </a:p>
          <a:p>
            <a:pPr lvl="1"/>
            <a:r>
              <a:rPr lang="en-US" sz="3600" dirty="0" smtClean="0">
                <a:solidFill>
                  <a:schemeClr val="tx1"/>
                </a:solidFill>
              </a:rPr>
              <a:t>Alternative/innovative solutions are studied and might be proposed to meet specific users needs.</a:t>
            </a:r>
          </a:p>
          <a:p>
            <a:endParaRPr lang="en-US" dirty="0" smtClean="0">
              <a:solidFill>
                <a:schemeClr val="tx1"/>
              </a:solidFill>
            </a:endParaRPr>
          </a:p>
          <a:p>
            <a:endParaRPr lang="en-US" dirty="0" smtClean="0">
              <a:solidFill>
                <a:schemeClr val="tx1"/>
              </a:solidFill>
            </a:endParaRPr>
          </a:p>
          <a:p>
            <a:r>
              <a:rPr lang="en-US" dirty="0" smtClean="0"/>
              <a:t>The solution </a:t>
            </a:r>
            <a:r>
              <a:rPr lang="en-US" dirty="0"/>
              <a:t>to </a:t>
            </a:r>
            <a:r>
              <a:rPr lang="en-US" dirty="0" smtClean="0"/>
              <a:t>meet the Direct </a:t>
            </a:r>
            <a:r>
              <a:rPr lang="en-US" dirty="0"/>
              <a:t>Readout Users needs </a:t>
            </a:r>
            <a:r>
              <a:rPr lang="en-US" dirty="0" smtClean="0"/>
              <a:t>is expected to be consolidated for the </a:t>
            </a:r>
            <a:r>
              <a:rPr lang="en-US" dirty="0"/>
              <a:t>EPS-SG System </a:t>
            </a:r>
            <a:r>
              <a:rPr lang="en-US" dirty="0" smtClean="0"/>
              <a:t>CDR planned </a:t>
            </a:r>
            <a:r>
              <a:rPr lang="en-US" dirty="0"/>
              <a:t>for </a:t>
            </a:r>
            <a:r>
              <a:rPr lang="en-US" dirty="0" smtClean="0"/>
              <a:t>summer </a:t>
            </a:r>
            <a:r>
              <a:rPr lang="en-US" dirty="0"/>
              <a:t>2019</a:t>
            </a:r>
          </a:p>
          <a:p>
            <a:pPr lvl="1"/>
            <a:endParaRPr lang="en-US" dirty="0">
              <a:solidFill>
                <a:schemeClr val="tx1"/>
              </a:solidFill>
            </a:endParaRPr>
          </a:p>
          <a:p>
            <a:pPr marL="0" indent="0">
              <a:buNone/>
            </a:pPr>
            <a:endParaRPr lang="en-US" dirty="0" smtClean="0"/>
          </a:p>
        </p:txBody>
      </p:sp>
    </p:spTree>
    <p:extLst>
      <p:ext uri="{BB962C8B-B14F-4D97-AF65-F5344CB8AC3E}">
        <p14:creationId xmlns:p14="http://schemas.microsoft.com/office/powerpoint/2010/main" val="25858157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Geostationary Missions</a:t>
            </a:r>
            <a:endParaRPr lang="en-GB" dirty="0"/>
          </a:p>
        </p:txBody>
      </p:sp>
      <p:sp>
        <p:nvSpPr>
          <p:cNvPr id="5" name="Content Placeholder 4"/>
          <p:cNvSpPr>
            <a:spLocks noGrp="1"/>
          </p:cNvSpPr>
          <p:nvPr>
            <p:ph idx="1"/>
          </p:nvPr>
        </p:nvSpPr>
        <p:spPr/>
        <p:txBody>
          <a:bodyPr>
            <a:normAutofit/>
          </a:bodyPr>
          <a:lstStyle/>
          <a:p>
            <a:pPr marL="0" indent="0">
              <a:buNone/>
            </a:pPr>
            <a:endParaRPr lang="en-GB" b="1" dirty="0" smtClean="0"/>
          </a:p>
          <a:p>
            <a:r>
              <a:rPr lang="en-GB" b="1" dirty="0" smtClean="0"/>
              <a:t>Meteosat-8</a:t>
            </a:r>
            <a:r>
              <a:rPr lang="en-GB" dirty="0" smtClean="0"/>
              <a:t>, launched 28 August 2002, is providing the IODC service since 1/02/2017 at a position of </a:t>
            </a:r>
            <a:r>
              <a:rPr lang="en-IE" dirty="0" smtClean="0"/>
              <a:t>41.5°E. Planned disposal mid 2020.</a:t>
            </a:r>
          </a:p>
          <a:p>
            <a:r>
              <a:rPr lang="en-GB" b="1" dirty="0"/>
              <a:t>Meteosat-9</a:t>
            </a:r>
            <a:r>
              <a:rPr lang="en-GB" dirty="0"/>
              <a:t>, launched 21 December 2005, has been on station at 9.5°E since </a:t>
            </a:r>
            <a:r>
              <a:rPr lang="en-IE" dirty="0"/>
              <a:t>5 February 2013 and supports the Rapid Scanning Service (RSS) since 9 April 2013</a:t>
            </a:r>
          </a:p>
          <a:p>
            <a:endParaRPr lang="en-GB" dirty="0"/>
          </a:p>
        </p:txBody>
      </p:sp>
    </p:spTree>
    <p:extLst>
      <p:ext uri="{BB962C8B-B14F-4D97-AF65-F5344CB8AC3E}">
        <p14:creationId xmlns:p14="http://schemas.microsoft.com/office/powerpoint/2010/main" val="32265095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Geostationary Missions</a:t>
            </a:r>
            <a:endParaRPr lang="en-GB" dirty="0"/>
          </a:p>
        </p:txBody>
      </p:sp>
      <p:sp>
        <p:nvSpPr>
          <p:cNvPr id="5" name="Content Placeholder 4"/>
          <p:cNvSpPr>
            <a:spLocks noGrp="1"/>
          </p:cNvSpPr>
          <p:nvPr>
            <p:ph idx="1"/>
          </p:nvPr>
        </p:nvSpPr>
        <p:spPr/>
        <p:txBody>
          <a:bodyPr>
            <a:normAutofit/>
          </a:bodyPr>
          <a:lstStyle/>
          <a:p>
            <a:pPr>
              <a:buNone/>
            </a:pPr>
            <a:endParaRPr lang="en-IE" dirty="0" smtClean="0"/>
          </a:p>
          <a:p>
            <a:r>
              <a:rPr lang="en-IE" b="1" dirty="0" smtClean="0"/>
              <a:t>Meteosat-10</a:t>
            </a:r>
            <a:r>
              <a:rPr lang="en-IE" dirty="0" smtClean="0"/>
              <a:t>, launched on 5 July 2012, following January 2013 relocations, has been the prime </a:t>
            </a:r>
            <a:r>
              <a:rPr lang="en-IE" dirty="0" err="1" smtClean="0"/>
              <a:t>Meteosat</a:t>
            </a:r>
            <a:r>
              <a:rPr lang="en-IE" dirty="0" smtClean="0"/>
              <a:t> satellite for the 0° service since 21 January 2013</a:t>
            </a:r>
          </a:p>
          <a:p>
            <a:pPr>
              <a:buNone/>
            </a:pPr>
            <a:r>
              <a:rPr lang="en-IE" dirty="0" smtClean="0"/>
              <a:t>	The spacecraft is currently in imaging mode, fully configured including GERB-3, DCP and </a:t>
            </a:r>
            <a:r>
              <a:rPr lang="en-GB" dirty="0" smtClean="0"/>
              <a:t>Search and Rescue transponders</a:t>
            </a:r>
            <a:endParaRPr lang="en-GB" dirty="0"/>
          </a:p>
        </p:txBody>
      </p:sp>
    </p:spTree>
    <p:extLst>
      <p:ext uri="{BB962C8B-B14F-4D97-AF65-F5344CB8AC3E}">
        <p14:creationId xmlns:p14="http://schemas.microsoft.com/office/powerpoint/2010/main" val="41017962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Geostationary Missions</a:t>
            </a:r>
            <a:endParaRPr lang="en-GB" dirty="0"/>
          </a:p>
        </p:txBody>
      </p:sp>
      <p:sp>
        <p:nvSpPr>
          <p:cNvPr id="5" name="Content Placeholder 4"/>
          <p:cNvSpPr>
            <a:spLocks noGrp="1"/>
          </p:cNvSpPr>
          <p:nvPr>
            <p:ph idx="1"/>
          </p:nvPr>
        </p:nvSpPr>
        <p:spPr/>
        <p:txBody>
          <a:bodyPr>
            <a:noAutofit/>
          </a:bodyPr>
          <a:lstStyle/>
          <a:p>
            <a:r>
              <a:rPr lang="en-GB" sz="2400" b="1" dirty="0" smtClean="0"/>
              <a:t>Meteosat-11 </a:t>
            </a:r>
            <a:r>
              <a:rPr lang="en-GB" sz="2400" dirty="0" smtClean="0"/>
              <a:t>was launched on 15 July 2015</a:t>
            </a:r>
          </a:p>
          <a:p>
            <a:r>
              <a:rPr lang="en-GB" sz="2400" dirty="0" smtClean="0"/>
              <a:t>After the LEOP phase by ESOC, </a:t>
            </a:r>
            <a:r>
              <a:rPr lang="en-IE" sz="2400" dirty="0" smtClean="0"/>
              <a:t>EUMETSAT took over the responsibility for the operations of MSG-4 in orbit on 26 July</a:t>
            </a:r>
          </a:p>
          <a:p>
            <a:r>
              <a:rPr lang="en-IE" sz="2400" dirty="0" smtClean="0"/>
              <a:t>Several commissioning tests were executed with the satellite drifting and finally on 2 August 2015 the spacecraft was successfully stopped at the planned commissioning position of </a:t>
            </a:r>
            <a:r>
              <a:rPr lang="en-GB" sz="2400" dirty="0" smtClean="0"/>
              <a:t>3.4°W</a:t>
            </a:r>
          </a:p>
        </p:txBody>
      </p:sp>
    </p:spTree>
    <p:extLst>
      <p:ext uri="{BB962C8B-B14F-4D97-AF65-F5344CB8AC3E}">
        <p14:creationId xmlns:p14="http://schemas.microsoft.com/office/powerpoint/2010/main" val="23956448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In-orbit Geostationary Spacecrafts</a:t>
            </a:r>
            <a:endParaRPr lang="en-GB" dirty="0"/>
          </a:p>
        </p:txBody>
      </p:sp>
      <p:grpSp>
        <p:nvGrpSpPr>
          <p:cNvPr id="34" name="Group 33"/>
          <p:cNvGrpSpPr/>
          <p:nvPr/>
        </p:nvGrpSpPr>
        <p:grpSpPr>
          <a:xfrm>
            <a:off x="124191" y="1661413"/>
            <a:ext cx="9515109" cy="2216483"/>
            <a:chOff x="124191" y="1661413"/>
            <a:chExt cx="9515109" cy="2216483"/>
          </a:xfrm>
        </p:grpSpPr>
        <p:pic>
          <p:nvPicPr>
            <p:cNvPr id="6" name="Picture 9" descr="P:\Groups\INFDIV\GRAPHICS\SAT\Msg1.gif"/>
            <p:cNvPicPr>
              <a:picLocks noChangeAspect="1" noChangeArrowheads="1"/>
            </p:cNvPicPr>
            <p:nvPr/>
          </p:nvPicPr>
          <p:blipFill>
            <a:blip r:embed="rId3" cstate="print"/>
            <a:srcRect/>
            <a:stretch>
              <a:fillRect/>
            </a:stretch>
          </p:blipFill>
          <p:spPr bwMode="auto">
            <a:xfrm>
              <a:off x="4657725" y="2078926"/>
              <a:ext cx="373063" cy="466725"/>
            </a:xfrm>
            <a:prstGeom prst="rect">
              <a:avLst/>
            </a:prstGeom>
            <a:noFill/>
            <a:ln w="9525">
              <a:noFill/>
              <a:miter lim="800000"/>
              <a:headEnd/>
              <a:tailEnd/>
            </a:ln>
          </p:spPr>
        </p:pic>
        <p:sp>
          <p:nvSpPr>
            <p:cNvPr id="7" name="Text Box 15"/>
            <p:cNvSpPr txBox="1">
              <a:spLocks noChangeArrowheads="1"/>
            </p:cNvSpPr>
            <p:nvPr/>
          </p:nvSpPr>
          <p:spPr bwMode="auto">
            <a:xfrm>
              <a:off x="4413387" y="1677193"/>
              <a:ext cx="828675" cy="309563"/>
            </a:xfrm>
            <a:prstGeom prst="rect">
              <a:avLst/>
            </a:prstGeom>
            <a:noFill/>
            <a:ln w="9525">
              <a:noFill/>
              <a:miter lim="800000"/>
              <a:headEnd/>
              <a:tailEnd/>
            </a:ln>
          </p:spPr>
          <p:txBody>
            <a:bodyPr wrap="none" lIns="90000" tIns="46800" rIns="90000" bIns="46800">
              <a:spAutoFit/>
            </a:bodyPr>
            <a:lstStyle/>
            <a:p>
              <a:r>
                <a:rPr lang="en-GB" sz="1400" dirty="0">
                  <a:solidFill>
                    <a:srgbClr val="FFC000"/>
                  </a:solidFill>
                </a:rPr>
                <a:t>Met-10</a:t>
              </a:r>
            </a:p>
          </p:txBody>
        </p:sp>
        <p:sp>
          <p:nvSpPr>
            <p:cNvPr id="8" name="Rectangle 30"/>
            <p:cNvSpPr>
              <a:spLocks noChangeArrowheads="1"/>
            </p:cNvSpPr>
            <p:nvPr/>
          </p:nvSpPr>
          <p:spPr bwMode="auto">
            <a:xfrm>
              <a:off x="609600" y="2605976"/>
              <a:ext cx="46038" cy="276225"/>
            </a:xfrm>
            <a:prstGeom prst="rect">
              <a:avLst/>
            </a:prstGeom>
            <a:noFill/>
            <a:ln w="38100" algn="ctr">
              <a:solidFill>
                <a:schemeClr val="tx1"/>
              </a:solidFill>
              <a:round/>
              <a:headEnd/>
              <a:tailEnd/>
            </a:ln>
          </p:spPr>
          <p:txBody>
            <a:bodyPr anchor="ctr"/>
            <a:lstStyle/>
            <a:p>
              <a:pPr algn="ctr"/>
              <a:endParaRPr lang="en-US" sz="3200">
                <a:solidFill>
                  <a:srgbClr val="FF0000"/>
                </a:solidFill>
              </a:endParaRPr>
            </a:p>
          </p:txBody>
        </p:sp>
        <p:sp>
          <p:nvSpPr>
            <p:cNvPr id="9" name="Text Box 15"/>
            <p:cNvSpPr txBox="1">
              <a:spLocks noChangeArrowheads="1"/>
            </p:cNvSpPr>
            <p:nvPr/>
          </p:nvSpPr>
          <p:spPr bwMode="auto">
            <a:xfrm>
              <a:off x="266700" y="2971101"/>
              <a:ext cx="742950" cy="309563"/>
            </a:xfrm>
            <a:prstGeom prst="rect">
              <a:avLst/>
            </a:prstGeom>
            <a:noFill/>
            <a:ln w="9525">
              <a:noFill/>
              <a:miter lim="800000"/>
              <a:headEnd/>
              <a:tailEnd/>
            </a:ln>
          </p:spPr>
          <p:txBody>
            <a:bodyPr wrap="none" lIns="90000" tIns="46800" rIns="90000" bIns="46800">
              <a:spAutoFit/>
            </a:bodyPr>
            <a:lstStyle/>
            <a:p>
              <a:r>
                <a:rPr lang="en-GB" sz="1400" dirty="0">
                  <a:solidFill>
                    <a:schemeClr val="tx1"/>
                  </a:solidFill>
                </a:rPr>
                <a:t>3.4°W</a:t>
              </a:r>
            </a:p>
          </p:txBody>
        </p:sp>
        <p:pic>
          <p:nvPicPr>
            <p:cNvPr id="10" name="Picture 9" descr="P:\Groups\INFDIV\GRAPHICS\SAT\Msg1.gif"/>
            <p:cNvPicPr>
              <a:picLocks noChangeAspect="1" noChangeArrowheads="1"/>
            </p:cNvPicPr>
            <p:nvPr/>
          </p:nvPicPr>
          <p:blipFill>
            <a:blip r:embed="rId3" cstate="print"/>
            <a:srcRect/>
            <a:stretch>
              <a:fillRect/>
            </a:stretch>
          </p:blipFill>
          <p:spPr bwMode="auto">
            <a:xfrm>
              <a:off x="8485655" y="2097416"/>
              <a:ext cx="373063" cy="466725"/>
            </a:xfrm>
            <a:prstGeom prst="rect">
              <a:avLst/>
            </a:prstGeom>
            <a:noFill/>
            <a:ln w="9525">
              <a:noFill/>
              <a:miter lim="800000"/>
              <a:headEnd/>
              <a:tailEnd/>
            </a:ln>
          </p:spPr>
        </p:pic>
        <p:sp>
          <p:nvSpPr>
            <p:cNvPr id="11" name="Text Box 15"/>
            <p:cNvSpPr txBox="1">
              <a:spLocks noChangeArrowheads="1"/>
            </p:cNvSpPr>
            <p:nvPr/>
          </p:nvSpPr>
          <p:spPr bwMode="auto">
            <a:xfrm>
              <a:off x="8323730" y="1705956"/>
              <a:ext cx="715963" cy="309958"/>
            </a:xfrm>
            <a:prstGeom prst="rect">
              <a:avLst/>
            </a:prstGeom>
            <a:noFill/>
            <a:ln w="9525">
              <a:noFill/>
              <a:miter lim="800000"/>
              <a:headEnd/>
              <a:tailEnd/>
            </a:ln>
          </p:spPr>
          <p:txBody>
            <a:bodyPr wrap="square" lIns="90000" tIns="46800" rIns="90000" bIns="46800">
              <a:spAutoFit/>
            </a:bodyPr>
            <a:lstStyle/>
            <a:p>
              <a:r>
                <a:rPr lang="en-GB" sz="1400" dirty="0">
                  <a:solidFill>
                    <a:schemeClr val="accent4">
                      <a:lumMod val="75000"/>
                      <a:lumOff val="25000"/>
                    </a:schemeClr>
                  </a:solidFill>
                </a:rPr>
                <a:t>Met-8</a:t>
              </a:r>
            </a:p>
          </p:txBody>
        </p:sp>
        <p:sp>
          <p:nvSpPr>
            <p:cNvPr id="12" name="Rectangle 34"/>
            <p:cNvSpPr>
              <a:spLocks noChangeArrowheads="1"/>
            </p:cNvSpPr>
            <p:nvPr/>
          </p:nvSpPr>
          <p:spPr bwMode="auto">
            <a:xfrm>
              <a:off x="4848225" y="2605976"/>
              <a:ext cx="46038" cy="276225"/>
            </a:xfrm>
            <a:prstGeom prst="rect">
              <a:avLst/>
            </a:prstGeom>
            <a:noFill/>
            <a:ln w="38100" algn="ctr">
              <a:solidFill>
                <a:schemeClr val="tx1"/>
              </a:solidFill>
              <a:round/>
              <a:headEnd/>
              <a:tailEnd/>
            </a:ln>
          </p:spPr>
          <p:txBody>
            <a:bodyPr anchor="ctr"/>
            <a:lstStyle/>
            <a:p>
              <a:pPr algn="ctr"/>
              <a:endParaRPr lang="en-US" sz="3200">
                <a:solidFill>
                  <a:srgbClr val="FF0000"/>
                </a:solidFill>
              </a:endParaRPr>
            </a:p>
          </p:txBody>
        </p:sp>
        <p:sp>
          <p:nvSpPr>
            <p:cNvPr id="13" name="Text Box 15"/>
            <p:cNvSpPr txBox="1">
              <a:spLocks noChangeArrowheads="1"/>
            </p:cNvSpPr>
            <p:nvPr/>
          </p:nvSpPr>
          <p:spPr bwMode="auto">
            <a:xfrm>
              <a:off x="4552950" y="3009201"/>
              <a:ext cx="668338" cy="309563"/>
            </a:xfrm>
            <a:prstGeom prst="rect">
              <a:avLst/>
            </a:prstGeom>
            <a:noFill/>
            <a:ln w="9525">
              <a:noFill/>
              <a:miter lim="800000"/>
              <a:headEnd/>
              <a:tailEnd/>
            </a:ln>
          </p:spPr>
          <p:txBody>
            <a:bodyPr wrap="none" lIns="90000" tIns="46800" rIns="90000" bIns="46800">
              <a:spAutoFit/>
            </a:bodyPr>
            <a:lstStyle/>
            <a:p>
              <a:r>
                <a:rPr lang="en-GB" sz="1400">
                  <a:solidFill>
                    <a:schemeClr val="tx1"/>
                  </a:solidFill>
                </a:rPr>
                <a:t>9.5°E</a:t>
              </a:r>
            </a:p>
          </p:txBody>
        </p:sp>
        <p:pic>
          <p:nvPicPr>
            <p:cNvPr id="14" name="Picture 9" descr="P:\Groups\INFDIV\GRAPHICS\SAT\Msg1.gif"/>
            <p:cNvPicPr>
              <a:picLocks noChangeAspect="1" noChangeArrowheads="1"/>
            </p:cNvPicPr>
            <p:nvPr/>
          </p:nvPicPr>
          <p:blipFill>
            <a:blip r:embed="rId3" cstate="print"/>
            <a:srcRect/>
            <a:stretch>
              <a:fillRect/>
            </a:stretch>
          </p:blipFill>
          <p:spPr bwMode="auto">
            <a:xfrm>
              <a:off x="1495425" y="2088451"/>
              <a:ext cx="373063" cy="466725"/>
            </a:xfrm>
            <a:prstGeom prst="rect">
              <a:avLst/>
            </a:prstGeom>
            <a:noFill/>
            <a:ln w="9525">
              <a:noFill/>
              <a:miter lim="800000"/>
              <a:headEnd/>
              <a:tailEnd/>
            </a:ln>
          </p:spPr>
        </p:pic>
        <p:sp>
          <p:nvSpPr>
            <p:cNvPr id="15" name="Text Box 15"/>
            <p:cNvSpPr txBox="1">
              <a:spLocks noChangeArrowheads="1"/>
            </p:cNvSpPr>
            <p:nvPr/>
          </p:nvSpPr>
          <p:spPr bwMode="auto">
            <a:xfrm>
              <a:off x="273151" y="1661413"/>
              <a:ext cx="715963" cy="309563"/>
            </a:xfrm>
            <a:prstGeom prst="rect">
              <a:avLst/>
            </a:prstGeom>
            <a:noFill/>
            <a:ln w="9525">
              <a:noFill/>
              <a:miter lim="800000"/>
              <a:headEnd/>
              <a:tailEnd/>
            </a:ln>
          </p:spPr>
          <p:txBody>
            <a:bodyPr wrap="none" lIns="90000" tIns="46800" rIns="90000" bIns="46800">
              <a:spAutoFit/>
            </a:bodyPr>
            <a:lstStyle/>
            <a:p>
              <a:r>
                <a:rPr lang="en-GB" sz="1400" dirty="0">
                  <a:solidFill>
                    <a:srgbClr val="FF00FF"/>
                  </a:solidFill>
                </a:rPr>
                <a:t>Met-9</a:t>
              </a:r>
              <a:endParaRPr lang="en-GB" sz="1400" dirty="0">
                <a:solidFill>
                  <a:schemeClr val="tx1"/>
                </a:solidFill>
              </a:endParaRPr>
            </a:p>
          </p:txBody>
        </p:sp>
        <p:sp>
          <p:nvSpPr>
            <p:cNvPr id="16" name="Rectangle 38"/>
            <p:cNvSpPr>
              <a:spLocks noChangeArrowheads="1"/>
            </p:cNvSpPr>
            <p:nvPr/>
          </p:nvSpPr>
          <p:spPr bwMode="auto">
            <a:xfrm>
              <a:off x="1638300" y="2605976"/>
              <a:ext cx="46038" cy="276225"/>
            </a:xfrm>
            <a:prstGeom prst="rect">
              <a:avLst/>
            </a:prstGeom>
            <a:noFill/>
            <a:ln w="38100" algn="ctr">
              <a:solidFill>
                <a:schemeClr val="tx1"/>
              </a:solidFill>
              <a:round/>
              <a:headEnd/>
              <a:tailEnd/>
            </a:ln>
          </p:spPr>
          <p:txBody>
            <a:bodyPr anchor="ctr"/>
            <a:lstStyle/>
            <a:p>
              <a:pPr algn="ctr"/>
              <a:endParaRPr lang="en-US" sz="3200">
                <a:solidFill>
                  <a:srgbClr val="FF0000"/>
                </a:solidFill>
              </a:endParaRPr>
            </a:p>
          </p:txBody>
        </p:sp>
        <p:sp>
          <p:nvSpPr>
            <p:cNvPr id="17" name="Text Box 15"/>
            <p:cNvSpPr txBox="1">
              <a:spLocks noChangeArrowheads="1"/>
            </p:cNvSpPr>
            <p:nvPr/>
          </p:nvSpPr>
          <p:spPr bwMode="auto">
            <a:xfrm>
              <a:off x="1533525" y="2933001"/>
              <a:ext cx="388938" cy="309563"/>
            </a:xfrm>
            <a:prstGeom prst="rect">
              <a:avLst/>
            </a:prstGeom>
            <a:noFill/>
            <a:ln w="9525">
              <a:noFill/>
              <a:miter lim="800000"/>
              <a:headEnd/>
              <a:tailEnd/>
            </a:ln>
          </p:spPr>
          <p:txBody>
            <a:bodyPr wrap="none" lIns="90000" tIns="46800" rIns="90000" bIns="46800">
              <a:spAutoFit/>
            </a:bodyPr>
            <a:lstStyle/>
            <a:p>
              <a:r>
                <a:rPr lang="en-GB" sz="1400" dirty="0">
                  <a:solidFill>
                    <a:schemeClr val="tx1"/>
                  </a:solidFill>
                </a:rPr>
                <a:t>0°</a:t>
              </a:r>
            </a:p>
          </p:txBody>
        </p:sp>
        <p:sp>
          <p:nvSpPr>
            <p:cNvPr id="20" name="TextBox 19"/>
            <p:cNvSpPr txBox="1"/>
            <p:nvPr/>
          </p:nvSpPr>
          <p:spPr>
            <a:xfrm>
              <a:off x="4214355" y="3293121"/>
              <a:ext cx="1357770" cy="584775"/>
            </a:xfrm>
            <a:prstGeom prst="rect">
              <a:avLst/>
            </a:prstGeom>
            <a:noFill/>
          </p:spPr>
          <p:txBody>
            <a:bodyPr wrap="square" rtlCol="0">
              <a:spAutoFit/>
            </a:bodyPr>
            <a:lstStyle/>
            <a:p>
              <a:pPr algn="ctr"/>
              <a:r>
                <a:rPr lang="en-GB" sz="1600" dirty="0" smtClean="0">
                  <a:solidFill>
                    <a:schemeClr val="tx1"/>
                  </a:solidFill>
                </a:rPr>
                <a:t>Rapid Scan Service</a:t>
              </a:r>
              <a:endParaRPr lang="en-GB" sz="1600" dirty="0">
                <a:solidFill>
                  <a:schemeClr val="tx1"/>
                </a:solidFill>
              </a:endParaRPr>
            </a:p>
          </p:txBody>
        </p:sp>
        <p:sp>
          <p:nvSpPr>
            <p:cNvPr id="22" name="TextBox 21"/>
            <p:cNvSpPr txBox="1"/>
            <p:nvPr/>
          </p:nvSpPr>
          <p:spPr>
            <a:xfrm>
              <a:off x="1114424" y="3230913"/>
              <a:ext cx="1162051" cy="584775"/>
            </a:xfrm>
            <a:prstGeom prst="rect">
              <a:avLst/>
            </a:prstGeom>
            <a:noFill/>
          </p:spPr>
          <p:txBody>
            <a:bodyPr wrap="square" rtlCol="0">
              <a:spAutoFit/>
            </a:bodyPr>
            <a:lstStyle/>
            <a:p>
              <a:pPr algn="ctr"/>
              <a:r>
                <a:rPr lang="en-GB" sz="1600" dirty="0" smtClean="0">
                  <a:solidFill>
                    <a:schemeClr val="tx1"/>
                  </a:solidFill>
                </a:rPr>
                <a:t>Prime Mission</a:t>
              </a:r>
              <a:endParaRPr lang="en-GB" sz="1600" dirty="0">
                <a:solidFill>
                  <a:schemeClr val="tx1"/>
                </a:solidFill>
              </a:endParaRPr>
            </a:p>
          </p:txBody>
        </p:sp>
        <p:sp>
          <p:nvSpPr>
            <p:cNvPr id="23" name="Text Box 15"/>
            <p:cNvSpPr txBox="1">
              <a:spLocks noChangeArrowheads="1"/>
            </p:cNvSpPr>
            <p:nvPr/>
          </p:nvSpPr>
          <p:spPr bwMode="auto">
            <a:xfrm>
              <a:off x="1313308" y="1723011"/>
              <a:ext cx="829371" cy="309958"/>
            </a:xfrm>
            <a:prstGeom prst="rect">
              <a:avLst/>
            </a:prstGeom>
            <a:noFill/>
            <a:ln w="9525">
              <a:noFill/>
              <a:miter lim="800000"/>
              <a:headEnd/>
              <a:tailEnd/>
            </a:ln>
          </p:spPr>
          <p:txBody>
            <a:bodyPr wrap="none" lIns="90000" tIns="46800" rIns="90000" bIns="46800">
              <a:spAutoFit/>
            </a:bodyPr>
            <a:lstStyle/>
            <a:p>
              <a:r>
                <a:rPr lang="en-GB" sz="1400" dirty="0" smtClean="0">
                  <a:solidFill>
                    <a:schemeClr val="tx2">
                      <a:lumMod val="40000"/>
                      <a:lumOff val="60000"/>
                    </a:schemeClr>
                  </a:solidFill>
                </a:rPr>
                <a:t>Met-11</a:t>
              </a:r>
              <a:endParaRPr lang="en-GB" sz="1400" dirty="0">
                <a:solidFill>
                  <a:schemeClr val="tx2">
                    <a:lumMod val="40000"/>
                    <a:lumOff val="60000"/>
                  </a:schemeClr>
                </a:solidFill>
              </a:endParaRPr>
            </a:p>
          </p:txBody>
        </p:sp>
        <p:pic>
          <p:nvPicPr>
            <p:cNvPr id="24" name="Picture 9" descr="P:\Groups\INFDIV\GRAPHICS\SAT\Msg1.gif"/>
            <p:cNvPicPr>
              <a:picLocks noChangeAspect="1" noChangeArrowheads="1"/>
            </p:cNvPicPr>
            <p:nvPr/>
          </p:nvPicPr>
          <p:blipFill>
            <a:blip r:embed="rId3" cstate="print"/>
            <a:srcRect/>
            <a:stretch>
              <a:fillRect/>
            </a:stretch>
          </p:blipFill>
          <p:spPr bwMode="auto">
            <a:xfrm>
              <a:off x="485775" y="2059876"/>
              <a:ext cx="373063" cy="466725"/>
            </a:xfrm>
            <a:prstGeom prst="rect">
              <a:avLst/>
            </a:prstGeom>
            <a:noFill/>
            <a:ln w="9525">
              <a:noFill/>
              <a:miter lim="800000"/>
              <a:headEnd/>
              <a:tailEnd/>
            </a:ln>
          </p:spPr>
        </p:pic>
        <p:sp>
          <p:nvSpPr>
            <p:cNvPr id="25" name="TextBox 24"/>
            <p:cNvSpPr txBox="1"/>
            <p:nvPr/>
          </p:nvSpPr>
          <p:spPr>
            <a:xfrm>
              <a:off x="124191" y="3211863"/>
              <a:ext cx="1104534" cy="584775"/>
            </a:xfrm>
            <a:prstGeom prst="rect">
              <a:avLst/>
            </a:prstGeom>
            <a:noFill/>
          </p:spPr>
          <p:txBody>
            <a:bodyPr wrap="square" rtlCol="0">
              <a:spAutoFit/>
            </a:bodyPr>
            <a:lstStyle/>
            <a:p>
              <a:r>
                <a:rPr lang="en-GB" sz="1600" dirty="0" smtClean="0">
                  <a:solidFill>
                    <a:schemeClr val="tx1"/>
                  </a:solidFill>
                </a:rPr>
                <a:t>In-Orbit Storage</a:t>
              </a:r>
              <a:endParaRPr lang="en-GB" sz="1600" dirty="0">
                <a:solidFill>
                  <a:schemeClr val="tx1"/>
                </a:solidFill>
              </a:endParaRPr>
            </a:p>
          </p:txBody>
        </p:sp>
        <p:cxnSp>
          <p:nvCxnSpPr>
            <p:cNvPr id="26" name="Straight Connector 25"/>
            <p:cNvCxnSpPr/>
            <p:nvPr/>
          </p:nvCxnSpPr>
          <p:spPr bwMode="auto">
            <a:xfrm>
              <a:off x="266700" y="2752725"/>
              <a:ext cx="4724400" cy="0"/>
            </a:xfrm>
            <a:prstGeom prst="line">
              <a:avLst/>
            </a:prstGeom>
            <a:solidFill>
              <a:schemeClr val="bg2"/>
            </a:solidFill>
            <a:ln w="76200" cap="flat" cmpd="sng" algn="ctr">
              <a:solidFill>
                <a:schemeClr val="tx2"/>
              </a:solidFill>
              <a:prstDash val="solid"/>
              <a:round/>
              <a:headEnd type="none" w="med" len="med"/>
              <a:tailEnd type="none" w="med" len="med"/>
            </a:ln>
            <a:effectLst/>
          </p:spPr>
        </p:cxnSp>
        <p:cxnSp>
          <p:nvCxnSpPr>
            <p:cNvPr id="27" name="Straight Connector 26"/>
            <p:cNvCxnSpPr/>
            <p:nvPr/>
          </p:nvCxnSpPr>
          <p:spPr bwMode="auto">
            <a:xfrm flipV="1">
              <a:off x="5210175" y="2752725"/>
              <a:ext cx="1695450" cy="9525"/>
            </a:xfrm>
            <a:prstGeom prst="line">
              <a:avLst/>
            </a:prstGeom>
            <a:solidFill>
              <a:schemeClr val="bg2"/>
            </a:solidFill>
            <a:ln w="76200" cap="flat" cmpd="sng" algn="ctr">
              <a:solidFill>
                <a:schemeClr val="tx1"/>
              </a:solidFill>
              <a:prstDash val="sysDash"/>
              <a:round/>
              <a:headEnd type="none" w="med" len="med"/>
              <a:tailEnd type="none" w="med" len="med"/>
            </a:ln>
            <a:effectLst/>
          </p:spPr>
        </p:cxnSp>
        <p:cxnSp>
          <p:nvCxnSpPr>
            <p:cNvPr id="28" name="Straight Arrow Connector 27"/>
            <p:cNvCxnSpPr/>
            <p:nvPr/>
          </p:nvCxnSpPr>
          <p:spPr bwMode="auto">
            <a:xfrm>
              <a:off x="7143750" y="2762250"/>
              <a:ext cx="2495550" cy="0"/>
            </a:xfrm>
            <a:prstGeom prst="straightConnector1">
              <a:avLst/>
            </a:prstGeom>
            <a:solidFill>
              <a:schemeClr val="bg2"/>
            </a:solidFill>
            <a:ln w="76200" cap="flat" cmpd="sng" algn="ctr">
              <a:solidFill>
                <a:schemeClr val="tx1"/>
              </a:solidFill>
              <a:prstDash val="solid"/>
              <a:round/>
              <a:headEnd type="none" w="med" len="med"/>
              <a:tailEnd type="arrow"/>
            </a:ln>
            <a:effectLst/>
          </p:spPr>
        </p:cxnSp>
        <p:sp>
          <p:nvSpPr>
            <p:cNvPr id="30" name="Rectangle 34"/>
            <p:cNvSpPr>
              <a:spLocks noChangeArrowheads="1"/>
            </p:cNvSpPr>
            <p:nvPr/>
          </p:nvSpPr>
          <p:spPr bwMode="auto">
            <a:xfrm>
              <a:off x="8696325" y="2625026"/>
              <a:ext cx="46038" cy="276225"/>
            </a:xfrm>
            <a:prstGeom prst="rect">
              <a:avLst/>
            </a:prstGeom>
            <a:noFill/>
            <a:ln w="38100" algn="ctr">
              <a:solidFill>
                <a:schemeClr val="tx1"/>
              </a:solidFill>
              <a:round/>
              <a:headEnd/>
              <a:tailEnd/>
            </a:ln>
          </p:spPr>
          <p:txBody>
            <a:bodyPr anchor="ctr"/>
            <a:lstStyle/>
            <a:p>
              <a:pPr algn="ctr"/>
              <a:endParaRPr lang="en-US" sz="3200">
                <a:solidFill>
                  <a:srgbClr val="FF0000"/>
                </a:solidFill>
              </a:endParaRPr>
            </a:p>
          </p:txBody>
        </p:sp>
        <p:sp>
          <p:nvSpPr>
            <p:cNvPr id="31" name="Text Box 15"/>
            <p:cNvSpPr txBox="1">
              <a:spLocks noChangeArrowheads="1"/>
            </p:cNvSpPr>
            <p:nvPr/>
          </p:nvSpPr>
          <p:spPr bwMode="auto">
            <a:xfrm>
              <a:off x="8382000" y="2990151"/>
              <a:ext cx="782884" cy="309958"/>
            </a:xfrm>
            <a:prstGeom prst="rect">
              <a:avLst/>
            </a:prstGeom>
            <a:noFill/>
            <a:ln w="9525">
              <a:noFill/>
              <a:miter lim="800000"/>
              <a:headEnd/>
              <a:tailEnd/>
            </a:ln>
          </p:spPr>
          <p:txBody>
            <a:bodyPr wrap="none" lIns="90000" tIns="46800" rIns="90000" bIns="46800">
              <a:spAutoFit/>
            </a:bodyPr>
            <a:lstStyle/>
            <a:p>
              <a:r>
                <a:rPr lang="en-GB" sz="1400" dirty="0" smtClean="0">
                  <a:solidFill>
                    <a:schemeClr val="tx1"/>
                  </a:solidFill>
                </a:rPr>
                <a:t>41.5°E</a:t>
              </a:r>
              <a:endParaRPr lang="en-GB" sz="1400" dirty="0">
                <a:solidFill>
                  <a:schemeClr val="tx1"/>
                </a:solidFill>
              </a:endParaRPr>
            </a:p>
          </p:txBody>
        </p:sp>
        <p:sp>
          <p:nvSpPr>
            <p:cNvPr id="32" name="TextBox 31"/>
            <p:cNvSpPr txBox="1"/>
            <p:nvPr/>
          </p:nvSpPr>
          <p:spPr>
            <a:xfrm>
              <a:off x="8062455" y="3302646"/>
              <a:ext cx="1357770" cy="338554"/>
            </a:xfrm>
            <a:prstGeom prst="rect">
              <a:avLst/>
            </a:prstGeom>
            <a:noFill/>
          </p:spPr>
          <p:txBody>
            <a:bodyPr wrap="square" rtlCol="0">
              <a:spAutoFit/>
            </a:bodyPr>
            <a:lstStyle/>
            <a:p>
              <a:pPr algn="ctr"/>
              <a:r>
                <a:rPr lang="en-GB" sz="1600" dirty="0" smtClean="0">
                  <a:solidFill>
                    <a:schemeClr val="tx1"/>
                  </a:solidFill>
                </a:rPr>
                <a:t>IODC</a:t>
              </a:r>
              <a:endParaRPr lang="en-GB" sz="1600" dirty="0">
                <a:solidFill>
                  <a:schemeClr val="tx1"/>
                </a:solidFill>
              </a:endParaRPr>
            </a:p>
          </p:txBody>
        </p:sp>
      </p:grpSp>
    </p:spTree>
    <p:extLst>
      <p:ext uri="{BB962C8B-B14F-4D97-AF65-F5344CB8AC3E}">
        <p14:creationId xmlns:p14="http://schemas.microsoft.com/office/powerpoint/2010/main" val="39434987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Low Earth Orbit Missions – EUMETSAT Polar System</a:t>
            </a:r>
            <a:endParaRPr lang="en-GB" dirty="0"/>
          </a:p>
        </p:txBody>
      </p:sp>
      <p:sp>
        <p:nvSpPr>
          <p:cNvPr id="5" name="Content Placeholder 4"/>
          <p:cNvSpPr>
            <a:spLocks noGrp="1"/>
          </p:cNvSpPr>
          <p:nvPr>
            <p:ph idx="1"/>
          </p:nvPr>
        </p:nvSpPr>
        <p:spPr/>
        <p:txBody>
          <a:bodyPr>
            <a:normAutofit fontScale="92500"/>
          </a:bodyPr>
          <a:lstStyle/>
          <a:p>
            <a:r>
              <a:rPr lang="en-IE" dirty="0" smtClean="0"/>
              <a:t>The EUMETSAT Polar System has continued to perform well and to meet its operational service specification. Metop-B and Metop-A are providing a dual-Metop operational service, with Metop-B designated as the prime Metop satellite. Metop-B half-dumps are routinely acquired over McMurdo, giving the improved data timeliness of the Antarctic Data Acquisition Service for those orbits. </a:t>
            </a:r>
            <a:r>
              <a:rPr lang="en-IE" dirty="0" err="1" smtClean="0"/>
              <a:t>Metop</a:t>
            </a:r>
            <a:r>
              <a:rPr lang="en-IE" dirty="0" smtClean="0"/>
              <a:t>-C was launched successfully on 7</a:t>
            </a:r>
            <a:r>
              <a:rPr lang="en-IE" baseline="30000" dirty="0" smtClean="0"/>
              <a:t>th</a:t>
            </a:r>
            <a:r>
              <a:rPr lang="en-IE" dirty="0" smtClean="0"/>
              <a:t>November 2018.</a:t>
            </a:r>
            <a:endParaRPr lang="en-GB" b="1" dirty="0"/>
          </a:p>
        </p:txBody>
      </p:sp>
    </p:spTree>
    <p:extLst>
      <p:ext uri="{BB962C8B-B14F-4D97-AF65-F5344CB8AC3E}">
        <p14:creationId xmlns:p14="http://schemas.microsoft.com/office/powerpoint/2010/main" val="6284307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iewgraph Landscape Template [Read-Only]" id="{3D504BAE-B617-46E5-BC29-A2E5D16C4E40}" vid="{81130204-6B6C-4189-BC8B-F18C686F8D9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(viewgraph VWG) Landscape Template</Template>
  <TotalTime>597</TotalTime>
  <Words>2082</Words>
  <Application>Microsoft Office PowerPoint</Application>
  <PresentationFormat>A4 Paper (210x297 mm)</PresentationFormat>
  <Paragraphs>635</Paragraphs>
  <Slides>40</Slides>
  <Notes>21</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0" baseType="lpstr">
      <vt:lpstr>Arial</vt:lpstr>
      <vt:lpstr>Arial Narrow</vt:lpstr>
      <vt:lpstr>Century Gothic</vt:lpstr>
      <vt:lpstr>Helvetica</vt:lpstr>
      <vt:lpstr>Tahoma</vt:lpstr>
      <vt:lpstr>Times New Roman</vt:lpstr>
      <vt:lpstr>Wingdings</vt:lpstr>
      <vt:lpstr>Viewgraph Landscape Template</vt:lpstr>
      <vt:lpstr>Clip</vt:lpstr>
      <vt:lpstr>Document</vt:lpstr>
      <vt:lpstr>PowerPoint Presentation</vt:lpstr>
      <vt:lpstr>Darmstadt - EUMETSAT</vt:lpstr>
      <vt:lpstr> EUMETSAT</vt:lpstr>
      <vt:lpstr>EUMETSAT is a European Organisation</vt:lpstr>
      <vt:lpstr>Geostationary Missions</vt:lpstr>
      <vt:lpstr>Geostationary Missions</vt:lpstr>
      <vt:lpstr>Geostationary Missions</vt:lpstr>
      <vt:lpstr>In-orbit Geostationary Spacecrafts</vt:lpstr>
      <vt:lpstr>Low Earth Orbit Missions – EUMETSAT Polar System</vt:lpstr>
      <vt:lpstr>Status of Metop Spacecrafts</vt:lpstr>
      <vt:lpstr>NOAA Initial Joint Polar System Satellites</vt:lpstr>
      <vt:lpstr>Jason-2&amp;3 - Ocean Surface Topography Mission</vt:lpstr>
      <vt:lpstr>Sentinel-3 </vt:lpstr>
      <vt:lpstr>New satellite generations</vt:lpstr>
      <vt:lpstr>Meteosat Third Generation</vt:lpstr>
      <vt:lpstr>EPS Second Generation</vt:lpstr>
      <vt:lpstr>PowerPoint Presentation</vt:lpstr>
      <vt:lpstr>Third-Party Data Services &amp; Data Distribution</vt:lpstr>
      <vt:lpstr>Third-Party Data Services &amp; Data Distribution</vt:lpstr>
      <vt:lpstr>GEO Third-Party Data Services</vt:lpstr>
      <vt:lpstr>LEO Third-Party Data Services</vt:lpstr>
      <vt:lpstr>LEO Third-Party Data Services</vt:lpstr>
      <vt:lpstr>LEO Third-Party Data Services</vt:lpstr>
      <vt:lpstr>High volume data exchange with CMA</vt:lpstr>
      <vt:lpstr>Simple view of network for HY-2A pilot with NSOAS</vt:lpstr>
      <vt:lpstr>PowerPoint Presentation</vt:lpstr>
      <vt:lpstr>Satellites supported by EARS</vt:lpstr>
      <vt:lpstr>Instruments/Services EARS</vt:lpstr>
      <vt:lpstr>The EARS Ground Station Network </vt:lpstr>
      <vt:lpstr>EARS station network arrangements</vt:lpstr>
      <vt:lpstr>EARS Core Stations</vt:lpstr>
      <vt:lpstr>EARS Non-core Stations</vt:lpstr>
      <vt:lpstr>Satellite priorities</vt:lpstr>
      <vt:lpstr>Regional Services Daily Data Volume and Registered Users</vt:lpstr>
      <vt:lpstr>PowerPoint Presentation</vt:lpstr>
      <vt:lpstr>Operational Service Evolutions </vt:lpstr>
      <vt:lpstr>Ongoing and planned activities in support of future service evolutions</vt:lpstr>
      <vt:lpstr>PowerPoint Presentation</vt:lpstr>
      <vt:lpstr>EPS-SG local processing of direct readout data (1/2)</vt:lpstr>
      <vt:lpstr>EPS-SG local processing of direct readout data (2/2)</vt:lpstr>
    </vt:vector>
  </TitlesOfParts>
  <Company>EUMETSAT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Georgios Potiriadis</dc:creator>
  <cp:lastModifiedBy>Simon Elliott</cp:lastModifiedBy>
  <cp:revision>70</cp:revision>
  <cp:lastPrinted>2006-03-06T14:11:17Z</cp:lastPrinted>
  <dcterms:created xsi:type="dcterms:W3CDTF">2018-09-16T07:04:35Z</dcterms:created>
  <dcterms:modified xsi:type="dcterms:W3CDTF">2018-11-28T02:20:57Z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1037065</vt:lpwstr>
  </property>
  <property fmtid="{D5CDD505-2E9C-101B-9397-08002B2CF9AE}" pid="3" name="DM_DOCNAME">
    <vt:lpwstr>EUMETSAT Status Report for GODEX_NWP 2018</vt:lpwstr>
  </property>
  <property fmtid="{D5CDD505-2E9C-101B-9397-08002B2CF9AE}" pid="4" name="DM_AUTHOR">
    <vt:lpwstr>Simon Elliott</vt:lpwstr>
  </property>
  <property fmtid="{D5CDD505-2E9C-101B-9397-08002B2CF9AE}" pid="5" name="DM_E_DOC_NO">
    <vt:lpwstr>EUM/TSS/VWG/18/1037065</vt:lpwstr>
  </property>
  <property fmtid="{D5CDD505-2E9C-101B-9397-08002B2CF9AE}" pid="6" name="DM_E_VER_NO">
    <vt:lpwstr>1</vt:lpwstr>
  </property>
  <property fmtid="{D5CDD505-2E9C-101B-9397-08002B2CF9AE}" pid="7" name="DM_E_ISS_DATE">
    <vt:lpwstr>23 November 2018</vt:lpwstr>
  </property>
  <property fmtid="{D5CDD505-2E9C-101B-9397-08002B2CF9AE}" pid="8" name="DM_E_FROM_PERS2">
    <vt:lpwstr/>
  </property>
  <property fmtid="{D5CDD505-2E9C-101B-9397-08002B2CF9AE}" pid="9" name="DM_E_CONFID">
    <vt:lpwstr/>
  </property>
  <property fmtid="{D5CDD505-2E9C-101B-9397-08002B2CF9AE}" pid="10" name="DM_E_WBS_CODE">
    <vt:lpwstr/>
  </property>
  <property fmtid="{D5CDD505-2E9C-101B-9397-08002B2CF9AE}" pid="11" name="DM_E_DISTRIB">
    <vt:lpwstr/>
  </property>
</Properties>
</file>